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95" r:id="rId4"/>
  </p:sldMasterIdLst>
  <p:sldIdLst>
    <p:sldId id="274" r:id="rId5"/>
    <p:sldId id="282" r:id="rId6"/>
    <p:sldId id="281" r:id="rId7"/>
    <p:sldId id="283" r:id="rId8"/>
    <p:sldId id="262" r:id="rId9"/>
    <p:sldId id="263" r:id="rId10"/>
    <p:sldId id="266" r:id="rId11"/>
    <p:sldId id="264" r:id="rId12"/>
    <p:sldId id="265" r:id="rId13"/>
    <p:sldId id="269" r:id="rId14"/>
    <p:sldId id="270" r:id="rId15"/>
    <p:sldId id="272" r:id="rId16"/>
    <p:sldId id="273" r:id="rId17"/>
    <p:sldId id="275" r:id="rId18"/>
    <p:sldId id="277" r:id="rId19"/>
    <p:sldId id="278" r:id="rId20"/>
    <p:sldId id="267" r:id="rId21"/>
    <p:sldId id="279" r:id="rId22"/>
    <p:sldId id="280"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3922"/>
    <a:srgbClr val="2E3722"/>
    <a:srgbClr val="F03F2B"/>
    <a:srgbClr val="FCF7F1"/>
    <a:srgbClr val="344529"/>
    <a:srgbClr val="B8D233"/>
    <a:srgbClr val="5CC6D6"/>
    <a:srgbClr val="F8D22F"/>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19" autoAdjust="0"/>
  </p:normalViewPr>
  <p:slideViewPr>
    <p:cSldViewPr snapToGrid="0">
      <p:cViewPr varScale="1">
        <p:scale>
          <a:sx n="82" d="100"/>
          <a:sy n="82" d="100"/>
        </p:scale>
        <p:origin x="71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0C0817-A112-4847-8014-A94B7D2A4EA3}" type="datetime1">
              <a:rPr lang="en-US" smtClean="0"/>
              <a:t>3/22/2024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169977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FA2B21-3FCD-4721-B95C-427943F61125}" type="datetime1">
              <a:rPr lang="en-US" smtClean="0"/>
              <a:t>3/22/2024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6216797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FA2B21-3FCD-4721-B95C-427943F61125}" type="datetime1">
              <a:rPr lang="en-US" smtClean="0"/>
              <a:t>3/22/2024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7202952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FA2B21-3FCD-4721-B95C-427943F61125}" type="datetime1">
              <a:rPr lang="en-US" smtClean="0"/>
              <a:t>3/22/2024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34B7E4EF-A1BD-40F4-AB7B-04F084DD991D}"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23249134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FA2B21-3FCD-4721-B95C-427943F61125}" type="datetime1">
              <a:rPr lang="en-US" smtClean="0"/>
              <a:t>3/22/2024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82215609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6FA2B21-3FCD-4721-B95C-427943F61125}" type="datetime1">
              <a:rPr lang="en-US" smtClean="0"/>
              <a:t>3/22/2024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77731238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6FA2B21-3FCD-4721-B95C-427943F61125}" type="datetime1">
              <a:rPr lang="en-US" smtClean="0"/>
              <a:t>3/22/2024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84650155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3/22/2024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4282832950"/>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F6FA2B21-3FCD-4721-B95C-427943F61125}" type="datetime1">
              <a:rPr lang="en-US" smtClean="0"/>
              <a:t>3/22/2024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39259804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124837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C646AA-F36E-4540-911D-FFFC0A0EF24A}" type="datetime1">
              <a:rPr lang="en-US" smtClean="0"/>
              <a:t>3/22/2024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4010490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39570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3/22/2024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553171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114309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3636942-C211-4B28-8DBD-C953E00AF71B}" type="datetime1">
              <a:rPr lang="en-US" smtClean="0"/>
              <a:t>3/22/2024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524561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8D12A6-918A-48BD-8CB9-CA713993B0EA}" type="datetime1">
              <a:rPr lang="en-US" smtClean="0"/>
              <a:t>3/22/2024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210857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78CE86-875F-4587-BCF6-FA054AFC0D53}" type="datetime1">
              <a:rPr lang="en-US" smtClean="0"/>
              <a:pPr/>
              <a:t>3/22/2024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305750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6FA2B21-3FCD-4721-B95C-427943F61125}" type="datetime1">
              <a:rPr lang="en-US" smtClean="0"/>
              <a:t>3/22/2024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02212089"/>
      </p:ext>
    </p:extLst>
  </p:cSld>
  <p:clrMap bg1="dk1" tx1="lt1" bg2="dk2" tx2="lt2" accent1="accent1" accent2="accent2" accent3="accent3" accent4="accent4" accent5="accent5" accent6="accent6" hlink="hlink" folHlink="folHlink"/>
  <p:sldLayoutIdLst>
    <p:sldLayoutId id="2147483996" r:id="rId1"/>
    <p:sldLayoutId id="2147483997" r:id="rId2"/>
    <p:sldLayoutId id="2147483998" r:id="rId3"/>
    <p:sldLayoutId id="2147483999" r:id="rId4"/>
    <p:sldLayoutId id="2147484000" r:id="rId5"/>
    <p:sldLayoutId id="2147484001" r:id="rId6"/>
    <p:sldLayoutId id="2147484002" r:id="rId7"/>
    <p:sldLayoutId id="2147484003" r:id="rId8"/>
    <p:sldLayoutId id="2147484004" r:id="rId9"/>
    <p:sldLayoutId id="2147484005" r:id="rId10"/>
    <p:sldLayoutId id="2147484006" r:id="rId11"/>
    <p:sldLayoutId id="2147484007" r:id="rId12"/>
    <p:sldLayoutId id="2147484008" r:id="rId13"/>
    <p:sldLayoutId id="2147484009" r:id="rId14"/>
    <p:sldLayoutId id="2147484010" r:id="rId15"/>
    <p:sldLayoutId id="2147484011" r:id="rId16"/>
    <p:sldLayoutId id="2147484012"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F2965-87F2-1C9C-B5E3-4539418A079C}"/>
              </a:ext>
            </a:extLst>
          </p:cNvPr>
          <p:cNvSpPr>
            <a:spLocks noGrp="1"/>
          </p:cNvSpPr>
          <p:nvPr>
            <p:ph type="ctrTitle"/>
          </p:nvPr>
        </p:nvSpPr>
        <p:spPr>
          <a:xfrm>
            <a:off x="65314" y="2584580"/>
            <a:ext cx="9629191" cy="1522199"/>
          </a:xfrm>
        </p:spPr>
        <p:txBody>
          <a:bodyPr/>
          <a:lstStyle/>
          <a:p>
            <a:pPr algn="l"/>
            <a:r>
              <a:rPr lang="en-US" sz="3000" b="1" kern="1400" spc="-50" dirty="0">
                <a:solidFill>
                  <a:schemeClr val="bg1">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Continuous Quality Improvement Initiative Report</a:t>
            </a:r>
            <a:br>
              <a:rPr lang="en-US" sz="5400" b="1" kern="1400" spc="-50" dirty="0">
                <a:solidFill>
                  <a:schemeClr val="bg1">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br>
            <a:r>
              <a:rPr lang="en-US" sz="3000" b="1" kern="1400" spc="-50" dirty="0" err="1">
                <a:solidFill>
                  <a:schemeClr val="bg1">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Labdara</a:t>
            </a:r>
            <a:r>
              <a:rPr lang="en-US" sz="3000" b="1" kern="1400" spc="-50" dirty="0">
                <a:solidFill>
                  <a:schemeClr val="bg1">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Lithuanian Nursing Home</a:t>
            </a:r>
            <a:endParaRPr lang="en-CA" sz="3000" dirty="0">
              <a:solidFill>
                <a:schemeClr val="bg1">
                  <a:lumMod val="50000"/>
                </a:schemeClr>
              </a:solidFill>
              <a:highlight>
                <a:srgbClr val="FFFF00"/>
              </a:highlight>
            </a:endParaRPr>
          </a:p>
        </p:txBody>
      </p:sp>
      <p:sp>
        <p:nvSpPr>
          <p:cNvPr id="3" name="Content Placeholder 2">
            <a:extLst>
              <a:ext uri="{FF2B5EF4-FFF2-40B4-BE49-F238E27FC236}">
                <a16:creationId xmlns:a16="http://schemas.microsoft.com/office/drawing/2014/main" id="{1BE3ED11-741D-654A-C2ED-37D03E76FF22}"/>
              </a:ext>
            </a:extLst>
          </p:cNvPr>
          <p:cNvSpPr>
            <a:spLocks noGrp="1"/>
          </p:cNvSpPr>
          <p:nvPr>
            <p:ph type="subTitle" idx="1"/>
          </p:nvPr>
        </p:nvSpPr>
        <p:spPr>
          <a:xfrm>
            <a:off x="1601460" y="4390584"/>
            <a:ext cx="9166411" cy="1922094"/>
          </a:xfrm>
        </p:spPr>
        <p:txBody>
          <a:bodyPr>
            <a:normAutofit/>
          </a:bodyPr>
          <a:lstStyle/>
          <a:p>
            <a:endParaRPr lang="en-CA" dirty="0">
              <a:solidFill>
                <a:srgbClr val="344529"/>
              </a:solidFill>
            </a:endParaRPr>
          </a:p>
          <a:p>
            <a:pPr marL="0" indent="0" algn="ctr">
              <a:buNone/>
            </a:pPr>
            <a:r>
              <a:rPr lang="en-US" sz="3200" b="1" kern="1400" spc="-50" dirty="0">
                <a:solidFill>
                  <a:schemeClr val="bg1">
                    <a:lumMod val="50000"/>
                  </a:schemeClr>
                </a:solidFill>
                <a:latin typeface="Arial" panose="020B0604020202020204" pitchFamily="34" charset="0"/>
                <a:cs typeface="Times New Roman" panose="02020603050405020304" pitchFamily="18" charset="0"/>
              </a:rPr>
              <a:t>Beata Malizia - Director of Care</a:t>
            </a:r>
          </a:p>
          <a:p>
            <a:pPr algn="ctr"/>
            <a:r>
              <a:rPr lang="en-US" sz="3200" b="1" dirty="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DESIGNATED LEAD - </a:t>
            </a:r>
            <a:r>
              <a:rPr lang="en-US" sz="3200" b="1" dirty="0">
                <a:solidFill>
                  <a:schemeClr val="bg1">
                    <a:lumMod val="50000"/>
                  </a:schemeClr>
                </a:solidFill>
                <a:effectLst/>
                <a:latin typeface="Arial" panose="020B0604020202020204" pitchFamily="34" charset="0"/>
                <a:ea typeface="Calibri" panose="020F0502020204030204" pitchFamily="34" charset="0"/>
              </a:rPr>
              <a:t>Quality Improvement </a:t>
            </a:r>
          </a:p>
          <a:p>
            <a:pPr marL="0" indent="0" algn="ctr">
              <a:buNone/>
            </a:pPr>
            <a:endParaRPr lang="en-CA" sz="3200" dirty="0">
              <a:solidFill>
                <a:schemeClr val="tx1"/>
              </a:solidFill>
            </a:endParaRPr>
          </a:p>
        </p:txBody>
      </p:sp>
      <p:pic>
        <p:nvPicPr>
          <p:cNvPr id="7" name="Picture 6" descr="Logo&#10;&#10;Description automatically generated with medium confidence">
            <a:extLst>
              <a:ext uri="{FF2B5EF4-FFF2-40B4-BE49-F238E27FC236}">
                <a16:creationId xmlns:a16="http://schemas.microsoft.com/office/drawing/2014/main" id="{33AA76DC-1095-5A7C-DEFB-C987AEF6940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82198" y="113518"/>
            <a:ext cx="1083908" cy="771242"/>
          </a:xfrm>
          <a:prstGeom prst="rect">
            <a:avLst/>
          </a:prstGeom>
          <a:noFill/>
          <a:ln>
            <a:noFill/>
          </a:ln>
        </p:spPr>
      </p:pic>
      <p:pic>
        <p:nvPicPr>
          <p:cNvPr id="4" name="Picture 3" descr="A purple text on a white background&#10;&#10;Description automatically generated">
            <a:extLst>
              <a:ext uri="{FF2B5EF4-FFF2-40B4-BE49-F238E27FC236}">
                <a16:creationId xmlns:a16="http://schemas.microsoft.com/office/drawing/2014/main" id="{55FCA7AA-D26C-1DA5-559C-E3CAE3AF1E6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896415" y="1368056"/>
            <a:ext cx="1780233" cy="507398"/>
          </a:xfrm>
          <a:prstGeom prst="rect">
            <a:avLst/>
          </a:prstGeom>
          <a:noFill/>
          <a:ln>
            <a:noFill/>
          </a:ln>
        </p:spPr>
      </p:pic>
      <p:pic>
        <p:nvPicPr>
          <p:cNvPr id="5" name="Picture 4">
            <a:extLst>
              <a:ext uri="{FF2B5EF4-FFF2-40B4-BE49-F238E27FC236}">
                <a16:creationId xmlns:a16="http://schemas.microsoft.com/office/drawing/2014/main" id="{1FCFEB36-61F6-E9C9-8344-25AAE28CEE92}"/>
              </a:ext>
            </a:extLst>
          </p:cNvPr>
          <p:cNvPicPr>
            <a:picLocks noChangeAspect="1"/>
          </p:cNvPicPr>
          <p:nvPr/>
        </p:nvPicPr>
        <p:blipFill>
          <a:blip r:embed="rId4"/>
          <a:stretch>
            <a:fillRect/>
          </a:stretch>
        </p:blipFill>
        <p:spPr>
          <a:xfrm>
            <a:off x="291149" y="6123434"/>
            <a:ext cx="1329267" cy="498475"/>
          </a:xfrm>
          <a:prstGeom prst="rect">
            <a:avLst/>
          </a:prstGeom>
        </p:spPr>
      </p:pic>
    </p:spTree>
    <p:extLst>
      <p:ext uri="{BB962C8B-B14F-4D97-AF65-F5344CB8AC3E}">
        <p14:creationId xmlns:p14="http://schemas.microsoft.com/office/powerpoint/2010/main" val="1567987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83614-CE91-CF95-B658-8E3E1C0041F6}"/>
              </a:ext>
            </a:extLst>
          </p:cNvPr>
          <p:cNvSpPr>
            <a:spLocks noGrp="1"/>
          </p:cNvSpPr>
          <p:nvPr>
            <p:ph type="title" idx="4294967295"/>
          </p:nvPr>
        </p:nvSpPr>
        <p:spPr>
          <a:xfrm>
            <a:off x="802434" y="313266"/>
            <a:ext cx="9431458" cy="800100"/>
          </a:xfrm>
        </p:spPr>
        <p:txBody>
          <a:bodyPr>
            <a:normAutofit fontScale="90000"/>
          </a:bodyPr>
          <a:lstStyle/>
          <a:p>
            <a:pPr algn="ctr"/>
            <a:r>
              <a:rPr lang="en-US" sz="2000" b="1" dirty="0">
                <a:solidFill>
                  <a:schemeClr val="bg1">
                    <a:lumMod val="50000"/>
                  </a:schemeClr>
                </a:solidFill>
                <a:latin typeface="Arial" panose="020B0604020202020204" pitchFamily="34" charset="0"/>
                <a:ea typeface="Calibri" panose="020F0502020204030204" pitchFamily="34" charset="0"/>
                <a:cs typeface="Times New Roman" panose="02020603050405020304" pitchFamily="18" charset="0"/>
              </a:rPr>
              <a:t>LABDARA LITHUANIAN NURSING HOME </a:t>
            </a:r>
            <a:r>
              <a:rPr lang="en-US" sz="2000" b="1" dirty="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APPROACH TO CQI </a:t>
            </a:r>
            <a:br>
              <a:rPr lang="en-US" sz="2000" b="1" dirty="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br>
            <a:r>
              <a:rPr lang="en-US" sz="2000" b="1" dirty="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(POLICIES, PROCEDURES AND PROTOCOLS)</a:t>
            </a:r>
            <a:br>
              <a:rPr lang="en-CA" sz="1800" dirty="0">
                <a:effectLst/>
                <a:latin typeface="Calibri" panose="020F0502020204030204" pitchFamily="34" charset="0"/>
                <a:ea typeface="Calibri" panose="020F0502020204030204" pitchFamily="34" charset="0"/>
                <a:cs typeface="Times New Roman" panose="02020603050405020304" pitchFamily="18" charset="0"/>
              </a:rPr>
            </a:br>
            <a:endParaRPr lang="en-CA" dirty="0"/>
          </a:p>
        </p:txBody>
      </p:sp>
      <p:sp>
        <p:nvSpPr>
          <p:cNvPr id="3" name="Content Placeholder 2">
            <a:extLst>
              <a:ext uri="{FF2B5EF4-FFF2-40B4-BE49-F238E27FC236}">
                <a16:creationId xmlns:a16="http://schemas.microsoft.com/office/drawing/2014/main" id="{151583E4-2D5C-1B23-B5F5-847EEC7A7B78}"/>
              </a:ext>
            </a:extLst>
          </p:cNvPr>
          <p:cNvSpPr>
            <a:spLocks noGrp="1"/>
          </p:cNvSpPr>
          <p:nvPr>
            <p:ph idx="4294967295"/>
          </p:nvPr>
        </p:nvSpPr>
        <p:spPr>
          <a:xfrm>
            <a:off x="499534" y="948267"/>
            <a:ext cx="10223500" cy="5596467"/>
          </a:xfrm>
        </p:spPr>
        <p:txBody>
          <a:bodyPr>
            <a:normAutofit fontScale="92500" lnSpcReduction="20000"/>
          </a:bodyPr>
          <a:lstStyle/>
          <a:p>
            <a:pPr marL="0" indent="0">
              <a:lnSpc>
                <a:spcPct val="110000"/>
              </a:lnSpc>
              <a:buNone/>
            </a:pPr>
            <a:r>
              <a:rPr lang="en-US" sz="1700" dirty="0">
                <a:solidFill>
                  <a:srgbClr val="2E3722"/>
                </a:solidFill>
                <a:effectLst/>
                <a:latin typeface="Arial" panose="020B0604020202020204" pitchFamily="34" charset="0"/>
                <a:ea typeface="Calibri" panose="020F0502020204030204" pitchFamily="34" charset="0"/>
                <a:cs typeface="Times New Roman" panose="02020603050405020304" pitchFamily="18" charset="0"/>
              </a:rPr>
              <a:t>Labdara Lithuanian Nursing Home Policies and Procedures, electronic documentation platform setup and practice standards, provide a baseline for staff in providing quality care and services, while maintaining safety. LLNH has adopted the Model for Improvement to guide quality improvement activities. Interprofessional quality improvement teams, including resident and family advisors, work through the phases of the model to:</a:t>
            </a:r>
          </a:p>
          <a:p>
            <a:pPr marL="0" lvl="0" indent="0">
              <a:lnSpc>
                <a:spcPct val="110000"/>
              </a:lnSpc>
              <a:spcBef>
                <a:spcPts val="1200"/>
              </a:spcBef>
              <a:spcAft>
                <a:spcPts val="800"/>
              </a:spcAft>
              <a:buNone/>
            </a:pPr>
            <a:r>
              <a:rPr lang="en-US" sz="1800" b="1" dirty="0">
                <a:solidFill>
                  <a:srgbClr val="2E3722"/>
                </a:solidFill>
                <a:effectLst/>
                <a:latin typeface="Arial" panose="020B0604020202020204" pitchFamily="34" charset="0"/>
                <a:ea typeface="Calibri" panose="020F0502020204030204" pitchFamily="34" charset="0"/>
                <a:cs typeface="Times New Roman" panose="02020603050405020304" pitchFamily="18" charset="0"/>
              </a:rPr>
              <a:t>1. Complete Trends Analysis </a:t>
            </a:r>
            <a:endParaRPr lang="en-CA" sz="1800" dirty="0">
              <a:solidFill>
                <a:srgbClr val="2E3722"/>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0000"/>
              </a:lnSpc>
              <a:spcAft>
                <a:spcPts val="800"/>
              </a:spcAft>
            </a:pPr>
            <a:r>
              <a:rPr lang="en-US" sz="1800" dirty="0">
                <a:solidFill>
                  <a:srgbClr val="2E3722"/>
                </a:solidFill>
                <a:effectLst/>
                <a:latin typeface="Arial" panose="020B0604020202020204" pitchFamily="34" charset="0"/>
                <a:ea typeface="Calibri" panose="020F0502020204030204" pitchFamily="34" charset="0"/>
                <a:cs typeface="Times New Roman" panose="02020603050405020304" pitchFamily="18" charset="0"/>
              </a:rPr>
              <a:t>Teams use various QI methodologies to understand some of the root causes of the problem and identify opportunities for improvement.  This work can include process mapping, 5 whys, fishbone, Plan-Do-Study-Act (PDSA) cycles, etc. </a:t>
            </a:r>
            <a:r>
              <a:rPr lang="en-CA" sz="1800" dirty="0">
                <a:solidFill>
                  <a:srgbClr val="2E3722"/>
                </a:solidFill>
                <a:effectLst/>
                <a:latin typeface="Arial" panose="020B0604020202020204" pitchFamily="34" charset="0"/>
                <a:ea typeface="Calibri" panose="020F0502020204030204" pitchFamily="34" charset="0"/>
                <a:cs typeface="Times New Roman" panose="02020603050405020304" pitchFamily="18" charset="0"/>
              </a:rPr>
              <a:t>Also included in this work, is an analysis of relevant data and completion of a gap analysis against relevant Best Practice Guidelines.  </a:t>
            </a:r>
            <a:endParaRPr lang="en-CA" sz="1800" dirty="0">
              <a:solidFill>
                <a:srgbClr val="2E3722"/>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0000"/>
              </a:lnSpc>
              <a:spcAft>
                <a:spcPts val="800"/>
              </a:spcAft>
              <a:buNone/>
            </a:pPr>
            <a:r>
              <a:rPr lang="en-US" sz="1800" b="1" dirty="0">
                <a:solidFill>
                  <a:srgbClr val="2E3722"/>
                </a:solidFill>
                <a:effectLst/>
                <a:latin typeface="Arial" panose="020B0604020202020204" pitchFamily="34" charset="0"/>
                <a:ea typeface="Calibri" panose="020F0502020204030204" pitchFamily="34" charset="0"/>
                <a:cs typeface="Times New Roman" panose="02020603050405020304" pitchFamily="18" charset="0"/>
              </a:rPr>
              <a:t>2. Set Improvement Aims</a:t>
            </a:r>
            <a:endParaRPr lang="en-CA" sz="1800" dirty="0">
              <a:solidFill>
                <a:srgbClr val="2E3722"/>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0000"/>
              </a:lnSpc>
              <a:spcAft>
                <a:spcPts val="800"/>
              </a:spcAft>
            </a:pPr>
            <a:r>
              <a:rPr lang="en-CA" sz="1800" dirty="0">
                <a:solidFill>
                  <a:srgbClr val="2E3722"/>
                </a:solidFill>
                <a:effectLst/>
                <a:latin typeface="Arial" panose="020B0604020202020204" pitchFamily="34" charset="0"/>
                <a:ea typeface="Calibri" panose="020F0502020204030204" pitchFamily="34" charset="0"/>
                <a:cs typeface="Times New Roman" panose="02020603050405020304" pitchFamily="18" charset="0"/>
              </a:rPr>
              <a:t>Once there is a better understanding of the current system or practice challenges, the aim is expressed and documented. The aim includes information regarding the actual indicator target for improvement, the resident and family </a:t>
            </a:r>
            <a:r>
              <a:rPr lang="en-CA" sz="1800" dirty="0">
                <a:solidFill>
                  <a:srgbClr val="2E3722"/>
                </a:solidFill>
                <a:latin typeface="Arial" panose="020B0604020202020204" pitchFamily="34" charset="0"/>
                <a:ea typeface="Calibri" panose="020F0502020204030204" pitchFamily="34" charset="0"/>
                <a:cs typeface="Times New Roman" panose="02020603050405020304" pitchFamily="18" charset="0"/>
              </a:rPr>
              <a:t>experience and satisfaction of </a:t>
            </a:r>
            <a:r>
              <a:rPr lang="en-CA" sz="1800" dirty="0">
                <a:solidFill>
                  <a:srgbClr val="2E3722"/>
                </a:solidFill>
                <a:effectLst/>
                <a:latin typeface="Arial" panose="020B0604020202020204" pitchFamily="34" charset="0"/>
                <a:ea typeface="Calibri" panose="020F0502020204030204" pitchFamily="34" charset="0"/>
                <a:cs typeface="Times New Roman" panose="02020603050405020304" pitchFamily="18" charset="0"/>
              </a:rPr>
              <a:t>outcomes, staff adherence to practice change and work satisfaction and, use of resources. This aim will be used to evaluate the impact of the change ideas through implementation and sustainability. Aim Statements are Specific Measurable, Attainable, Relevant, Timeline-Bound.</a:t>
            </a:r>
            <a:endParaRPr lang="en-CA" sz="1800" dirty="0">
              <a:solidFill>
                <a:srgbClr val="2E3722"/>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0000"/>
              </a:lnSpc>
              <a:spcAft>
                <a:spcPts val="800"/>
              </a:spcAft>
            </a:pPr>
            <a:r>
              <a:rPr lang="en-CA" sz="1800" dirty="0">
                <a:solidFill>
                  <a:srgbClr val="2E3722"/>
                </a:solidFill>
                <a:effectLst/>
                <a:latin typeface="Arial" panose="020B0604020202020204" pitchFamily="34" charset="0"/>
                <a:ea typeface="Calibri" panose="020F0502020204030204" pitchFamily="34" charset="0"/>
                <a:cs typeface="Times New Roman" panose="02020603050405020304" pitchFamily="18" charset="0"/>
              </a:rPr>
              <a:t>The aim statement includes the following parameters - “How much” (amount of improvement – e.g., 30%), “by when” (a month and year), “as measured by” (indicator or a general description of the indicator) and/or “target population” (e.g., residents, residents in specific area, etc.)</a:t>
            </a:r>
            <a:endParaRPr lang="en-CA" dirty="0"/>
          </a:p>
        </p:txBody>
      </p:sp>
    </p:spTree>
    <p:extLst>
      <p:ext uri="{BB962C8B-B14F-4D97-AF65-F5344CB8AC3E}">
        <p14:creationId xmlns:p14="http://schemas.microsoft.com/office/powerpoint/2010/main" val="1914143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600A3C-EEEF-D6F8-C58B-C3AFACD9122C}"/>
              </a:ext>
            </a:extLst>
          </p:cNvPr>
          <p:cNvSpPr>
            <a:spLocks noGrp="1"/>
          </p:cNvSpPr>
          <p:nvPr>
            <p:ph idx="4294967295"/>
          </p:nvPr>
        </p:nvSpPr>
        <p:spPr>
          <a:xfrm>
            <a:off x="533400" y="228599"/>
            <a:ext cx="11167533" cy="6400801"/>
          </a:xfrm>
        </p:spPr>
        <p:txBody>
          <a:bodyPr>
            <a:noAutofit/>
          </a:bodyPr>
          <a:lstStyle/>
          <a:p>
            <a:pPr marL="0" lvl="0" indent="0">
              <a:lnSpc>
                <a:spcPct val="100000"/>
              </a:lnSpc>
              <a:spcBef>
                <a:spcPts val="1200"/>
              </a:spcBef>
              <a:spcAft>
                <a:spcPts val="800"/>
              </a:spcAft>
              <a:buNone/>
            </a:pPr>
            <a:r>
              <a:rPr lang="en-US" sz="1800" b="1" dirty="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APPROACH TO CQI (POLICIES, PROCEDURES AND PROTOCOLS CON’D)</a:t>
            </a:r>
          </a:p>
          <a:p>
            <a:pPr marL="0" lvl="0" indent="0">
              <a:lnSpc>
                <a:spcPct val="100000"/>
              </a:lnSpc>
              <a:spcBef>
                <a:spcPts val="1200"/>
              </a:spcBef>
              <a:spcAft>
                <a:spcPts val="800"/>
              </a:spcAft>
              <a:buNone/>
            </a:pPr>
            <a:r>
              <a:rPr lang="en-US" sz="1600" b="1" dirty="0">
                <a:solidFill>
                  <a:srgbClr val="344529"/>
                </a:solidFill>
                <a:latin typeface="Arial" panose="020B0604020202020204" pitchFamily="34" charset="0"/>
                <a:ea typeface="Calibri" panose="020F0502020204030204" pitchFamily="34" charset="0"/>
                <a:cs typeface="Arial" panose="020B0604020202020204" pitchFamily="34" charset="0"/>
              </a:rPr>
              <a:t>3. </a:t>
            </a:r>
            <a:r>
              <a:rPr lang="en-US" sz="1600" b="1" dirty="0">
                <a:solidFill>
                  <a:srgbClr val="344529"/>
                </a:solidFill>
                <a:effectLst/>
                <a:latin typeface="Arial" panose="020B0604020202020204" pitchFamily="34" charset="0"/>
                <a:ea typeface="Calibri" panose="020F0502020204030204" pitchFamily="34" charset="0"/>
                <a:cs typeface="Arial" panose="020B0604020202020204" pitchFamily="34" charset="0"/>
              </a:rPr>
              <a:t>Developing and Testing Practice Change(s) </a:t>
            </a:r>
            <a:endParaRPr lang="en-CA" sz="1600" dirty="0">
              <a:solidFill>
                <a:srgbClr val="344529"/>
              </a:solidFill>
              <a:effectLst/>
              <a:latin typeface="Arial" panose="020B0604020202020204" pitchFamily="34" charset="0"/>
              <a:ea typeface="Calibri" panose="020F0502020204030204" pitchFamily="34" charset="0"/>
              <a:cs typeface="Arial" panose="020B0604020202020204" pitchFamily="34" charset="0"/>
            </a:endParaRPr>
          </a:p>
          <a:p>
            <a:pPr>
              <a:lnSpc>
                <a:spcPct val="100000"/>
              </a:lnSpc>
              <a:spcAft>
                <a:spcPts val="800"/>
              </a:spcAft>
            </a:pPr>
            <a:r>
              <a:rPr lang="en-US" sz="1600" dirty="0">
                <a:solidFill>
                  <a:srgbClr val="344529"/>
                </a:solidFill>
                <a:effectLst/>
                <a:latin typeface="Arial" panose="020B0604020202020204" pitchFamily="34" charset="0"/>
                <a:ea typeface="Calibri" panose="020F0502020204030204" pitchFamily="34" charset="0"/>
                <a:cs typeface="Arial" panose="020B0604020202020204" pitchFamily="34" charset="0"/>
              </a:rPr>
              <a:t>As a principal, LLNH will identify </a:t>
            </a:r>
            <a:r>
              <a:rPr lang="en-US" sz="1600" dirty="0">
                <a:solidFill>
                  <a:srgbClr val="344529"/>
                </a:solidFill>
                <a:latin typeface="Arial" panose="020B0604020202020204" pitchFamily="34" charset="0"/>
                <a:ea typeface="Calibri" panose="020F0502020204030204" pitchFamily="34" charset="0"/>
                <a:cs typeface="Arial" panose="020B0604020202020204" pitchFamily="34" charset="0"/>
              </a:rPr>
              <a:t>practice changes to implement current evidence based recommendations     established by the published best practice guideline(s)</a:t>
            </a:r>
          </a:p>
          <a:p>
            <a:pPr>
              <a:lnSpc>
                <a:spcPct val="100000"/>
              </a:lnSpc>
              <a:spcAft>
                <a:spcPts val="800"/>
              </a:spcAft>
            </a:pPr>
            <a:r>
              <a:rPr lang="en-US" sz="1600" dirty="0">
                <a:solidFill>
                  <a:srgbClr val="344529"/>
                </a:solidFill>
                <a:effectLst/>
                <a:latin typeface="Arial" panose="020B0604020202020204" pitchFamily="34" charset="0"/>
                <a:ea typeface="Calibri" panose="020F0502020204030204" pitchFamily="34" charset="0"/>
                <a:cs typeface="Arial" panose="020B0604020202020204" pitchFamily="34" charset="0"/>
              </a:rPr>
              <a:t>With the completion of the gap analysis, and program evaluation as required, areas for improvement are identified by various teams that will move LLNH towards meeting its aim statement(s).  </a:t>
            </a:r>
          </a:p>
          <a:p>
            <a:pPr>
              <a:lnSpc>
                <a:spcPct val="100000"/>
              </a:lnSpc>
              <a:spcAft>
                <a:spcPts val="800"/>
              </a:spcAft>
            </a:pPr>
            <a:r>
              <a:rPr lang="en-US" sz="1600" dirty="0">
                <a:solidFill>
                  <a:srgbClr val="344529"/>
                </a:solidFill>
                <a:latin typeface="Arial" panose="020B0604020202020204" pitchFamily="34" charset="0"/>
                <a:ea typeface="Calibri" panose="020F0502020204030204" pitchFamily="34" charset="0"/>
                <a:cs typeface="Arial" panose="020B0604020202020204" pitchFamily="34" charset="0"/>
              </a:rPr>
              <a:t>LLNH wi</a:t>
            </a:r>
            <a:r>
              <a:rPr lang="en-US" sz="1600" dirty="0">
                <a:solidFill>
                  <a:srgbClr val="344529"/>
                </a:solidFill>
                <a:effectLst/>
                <a:latin typeface="Arial" panose="020B0604020202020204" pitchFamily="34" charset="0"/>
                <a:ea typeface="Calibri" panose="020F0502020204030204" pitchFamily="34" charset="0"/>
                <a:cs typeface="Arial" panose="020B0604020202020204" pitchFamily="34" charset="0"/>
              </a:rPr>
              <a:t>ll monitor and track outcomes of practice changes through observation, auditing and data collection</a:t>
            </a:r>
          </a:p>
          <a:p>
            <a:pPr marL="0" lvl="0" indent="0">
              <a:lnSpc>
                <a:spcPct val="100000"/>
              </a:lnSpc>
              <a:spcBef>
                <a:spcPts val="1200"/>
              </a:spcBef>
              <a:spcAft>
                <a:spcPts val="800"/>
              </a:spcAft>
              <a:buNone/>
            </a:pPr>
            <a:r>
              <a:rPr lang="en-US" sz="1600" b="1" dirty="0">
                <a:solidFill>
                  <a:srgbClr val="344529"/>
                </a:solidFill>
                <a:effectLst/>
                <a:latin typeface="Arial" panose="020B0604020202020204" pitchFamily="34" charset="0"/>
                <a:ea typeface="Calibri" panose="020F0502020204030204" pitchFamily="34" charset="0"/>
                <a:cs typeface="Arial" panose="020B0604020202020204" pitchFamily="34" charset="0"/>
              </a:rPr>
              <a:t>4. Implementation, Dissemination, Sustainability</a:t>
            </a:r>
            <a:endParaRPr lang="en-CA" sz="1600" dirty="0">
              <a:solidFill>
                <a:srgbClr val="344529"/>
              </a:solidFill>
              <a:effectLst/>
              <a:latin typeface="Arial" panose="020B0604020202020204" pitchFamily="34" charset="0"/>
              <a:ea typeface="Calibri" panose="020F0502020204030204" pitchFamily="34" charset="0"/>
              <a:cs typeface="Arial" panose="020B0604020202020204" pitchFamily="34" charset="0"/>
            </a:endParaRPr>
          </a:p>
          <a:p>
            <a:pPr>
              <a:lnSpc>
                <a:spcPct val="100000"/>
              </a:lnSpc>
              <a:spcAft>
                <a:spcPts val="800"/>
              </a:spcAft>
            </a:pPr>
            <a:r>
              <a:rPr lang="en-US" sz="1600" dirty="0">
                <a:solidFill>
                  <a:srgbClr val="344529"/>
                </a:solidFill>
                <a:effectLst/>
                <a:latin typeface="Arial" panose="020B0604020202020204" pitchFamily="34" charset="0"/>
                <a:ea typeface="Calibri" panose="020F0502020204030204" pitchFamily="34" charset="0"/>
                <a:cs typeface="Arial" panose="020B0604020202020204" pitchFamily="34" charset="0"/>
              </a:rPr>
              <a:t>Improvement team considers the following factors when developing implementation of practice change plan:</a:t>
            </a:r>
            <a:endParaRPr lang="en-CA" sz="1600" dirty="0">
              <a:solidFill>
                <a:srgbClr val="344529"/>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0000"/>
              </a:lnSpc>
              <a:buFont typeface="Wingdings" panose="05000000000000000000" pitchFamily="2" charset="2"/>
              <a:buChar char=""/>
            </a:pPr>
            <a:r>
              <a:rPr lang="en-US" sz="1600" dirty="0">
                <a:solidFill>
                  <a:srgbClr val="344529"/>
                </a:solidFill>
                <a:effectLst/>
                <a:latin typeface="Arial" panose="020B0604020202020204" pitchFamily="34" charset="0"/>
                <a:ea typeface="Calibri" panose="020F0502020204030204" pitchFamily="34" charset="0"/>
                <a:cs typeface="Arial" panose="020B0604020202020204" pitchFamily="34" charset="0"/>
              </a:rPr>
              <a:t>Outstanding work to be completed prior to implementation (e.g., final revisions to change ideas, embedding changes into existing workflow, updating relevant Policies and Procedures, work flow charts, documentation systems etc.)</a:t>
            </a:r>
            <a:endParaRPr lang="en-CA" sz="1600" dirty="0">
              <a:solidFill>
                <a:srgbClr val="344529"/>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0000"/>
              </a:lnSpc>
              <a:buFont typeface="Wingdings" panose="05000000000000000000" pitchFamily="2" charset="2"/>
              <a:buChar char=""/>
            </a:pPr>
            <a:r>
              <a:rPr lang="en-US" sz="1600" dirty="0">
                <a:solidFill>
                  <a:srgbClr val="344529"/>
                </a:solidFill>
                <a:effectLst/>
                <a:latin typeface="Arial" panose="020B0604020202020204" pitchFamily="34" charset="0"/>
                <a:ea typeface="Calibri" panose="020F0502020204030204" pitchFamily="34" charset="0"/>
                <a:cs typeface="Arial" panose="020B0604020202020204" pitchFamily="34" charset="0"/>
              </a:rPr>
              <a:t>Education required to support implementation, including key staff resources (e.g., Best Practice Champions, Best Practice Liaisons and Co-liaisons).</a:t>
            </a:r>
            <a:endParaRPr lang="en-CA" sz="1600" dirty="0">
              <a:solidFill>
                <a:srgbClr val="344529"/>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0000"/>
              </a:lnSpc>
              <a:buFont typeface="Wingdings" panose="05000000000000000000" pitchFamily="2" charset="2"/>
              <a:buChar char=""/>
            </a:pPr>
            <a:r>
              <a:rPr lang="en-US" sz="1600" dirty="0">
                <a:solidFill>
                  <a:srgbClr val="344529"/>
                </a:solidFill>
                <a:effectLst/>
                <a:latin typeface="Arial" panose="020B0604020202020204" pitchFamily="34" charset="0"/>
                <a:ea typeface="Calibri" panose="020F0502020204030204" pitchFamily="34" charset="0"/>
                <a:cs typeface="Arial" panose="020B0604020202020204" pitchFamily="34" charset="0"/>
              </a:rPr>
              <a:t>Communication required to various stakeholders, before during and after implementation</a:t>
            </a:r>
            <a:endParaRPr lang="en-CA" sz="1600" dirty="0">
              <a:solidFill>
                <a:srgbClr val="344529"/>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0000"/>
              </a:lnSpc>
              <a:buFont typeface="Wingdings" panose="05000000000000000000" pitchFamily="2" charset="2"/>
              <a:buChar char=""/>
            </a:pPr>
            <a:r>
              <a:rPr lang="en-US" sz="1600" dirty="0">
                <a:solidFill>
                  <a:srgbClr val="344529"/>
                </a:solidFill>
                <a:effectLst/>
                <a:latin typeface="Arial" panose="020B0604020202020204" pitchFamily="34" charset="0"/>
                <a:ea typeface="Calibri" panose="020F0502020204030204" pitchFamily="34" charset="0"/>
                <a:cs typeface="Arial" panose="020B0604020202020204" pitchFamily="34" charset="0"/>
              </a:rPr>
              <a:t>Approach for spread across LLNH (to residents, families, staff)</a:t>
            </a:r>
            <a:endParaRPr lang="en-CA" sz="1600" dirty="0">
              <a:solidFill>
                <a:srgbClr val="344529"/>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0000"/>
              </a:lnSpc>
              <a:spcAft>
                <a:spcPts val="800"/>
              </a:spcAft>
              <a:buFont typeface="Wingdings" panose="05000000000000000000" pitchFamily="2" charset="2"/>
              <a:buChar char=""/>
            </a:pPr>
            <a:r>
              <a:rPr lang="en-US" sz="1600" dirty="0">
                <a:solidFill>
                  <a:srgbClr val="344529"/>
                </a:solidFill>
                <a:effectLst/>
                <a:latin typeface="Arial" panose="020B0604020202020204" pitchFamily="34" charset="0"/>
                <a:ea typeface="Calibri" panose="020F0502020204030204" pitchFamily="34" charset="0"/>
                <a:cs typeface="Arial" panose="020B0604020202020204" pitchFamily="34" charset="0"/>
              </a:rPr>
              <a:t>Dissemination at monthly Best Practice Change meetings, conferences, webinars, Best Practice Symposium, etc.)</a:t>
            </a:r>
            <a:endParaRPr lang="en-CA" sz="1600" dirty="0"/>
          </a:p>
        </p:txBody>
      </p:sp>
    </p:spTree>
    <p:extLst>
      <p:ext uri="{BB962C8B-B14F-4D97-AF65-F5344CB8AC3E}">
        <p14:creationId xmlns:p14="http://schemas.microsoft.com/office/powerpoint/2010/main" val="1791228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6026F-BF2C-71D8-FE7D-70567A1655D3}"/>
              </a:ext>
            </a:extLst>
          </p:cNvPr>
          <p:cNvSpPr>
            <a:spLocks noGrp="1"/>
          </p:cNvSpPr>
          <p:nvPr>
            <p:ph type="title"/>
          </p:nvPr>
        </p:nvSpPr>
        <p:spPr>
          <a:xfrm>
            <a:off x="426321" y="905628"/>
            <a:ext cx="9613861" cy="1080938"/>
          </a:xfrm>
        </p:spPr>
        <p:txBody>
          <a:bodyPr>
            <a:normAutofit/>
          </a:bodyPr>
          <a:lstStyle/>
          <a:p>
            <a:pPr algn="ctr"/>
            <a:r>
              <a:rPr lang="en-US" sz="2400" b="1"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Measures includes the following types:</a:t>
            </a:r>
            <a:br>
              <a:rPr lang="en-CA" sz="2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br>
            <a:endParaRPr lang="en-CA" sz="2400" b="1" dirty="0">
              <a:solidFill>
                <a:schemeClr val="tx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0272153-AF29-812C-1F77-6701A1ACF020}"/>
              </a:ext>
            </a:extLst>
          </p:cNvPr>
          <p:cNvSpPr>
            <a:spLocks noGrp="1"/>
          </p:cNvSpPr>
          <p:nvPr>
            <p:ph idx="1"/>
          </p:nvPr>
        </p:nvSpPr>
        <p:spPr>
          <a:xfrm>
            <a:off x="1879600" y="2260205"/>
            <a:ext cx="9025466" cy="3776529"/>
          </a:xfrm>
        </p:spPr>
        <p:txBody>
          <a:bodyPr/>
          <a:lstStyle/>
          <a:p>
            <a:pPr marL="0" indent="0">
              <a:lnSpc>
                <a:spcPct val="107000"/>
              </a:lnSpc>
              <a:spcAft>
                <a:spcPts val="800"/>
              </a:spcAft>
              <a:buNone/>
            </a:pPr>
            <a:endParaRPr lang="en-US" sz="1800" b="1" dirty="0">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b="1" dirty="0">
                <a:solidFill>
                  <a:srgbClr val="2E3722"/>
                </a:solidFill>
                <a:effectLst/>
                <a:latin typeface="Arial" panose="020B0604020202020204" pitchFamily="34" charset="0"/>
                <a:ea typeface="Calibri" panose="020F0502020204030204" pitchFamily="34" charset="0"/>
                <a:cs typeface="Times New Roman" panose="02020603050405020304" pitchFamily="18" charset="0"/>
              </a:rPr>
              <a:t>Outcome Measures:</a:t>
            </a:r>
            <a:endParaRPr lang="en-CA" sz="1800" b="1" dirty="0">
              <a:solidFill>
                <a:srgbClr val="2E372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1800" dirty="0">
                <a:solidFill>
                  <a:srgbClr val="2E3722"/>
                </a:solidFill>
                <a:effectLst/>
                <a:latin typeface="Arial" panose="020B0604020202020204" pitchFamily="34" charset="0"/>
                <a:ea typeface="Calibri" panose="020F0502020204030204" pitchFamily="34" charset="0"/>
                <a:cs typeface="Times New Roman" panose="02020603050405020304" pitchFamily="18" charset="0"/>
              </a:rPr>
              <a:t>Measures what the team is trying to achieve (the aim)</a:t>
            </a:r>
            <a:endParaRPr lang="en-CA" sz="1800" dirty="0">
              <a:solidFill>
                <a:srgbClr val="2E3722"/>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b="1" dirty="0">
                <a:solidFill>
                  <a:srgbClr val="2E3722"/>
                </a:solidFill>
                <a:effectLst/>
                <a:latin typeface="Arial" panose="020B0604020202020204" pitchFamily="34" charset="0"/>
                <a:ea typeface="Calibri" panose="020F0502020204030204" pitchFamily="34" charset="0"/>
                <a:cs typeface="Times New Roman" panose="02020603050405020304" pitchFamily="18" charset="0"/>
              </a:rPr>
              <a:t>Process Measures:</a:t>
            </a:r>
            <a:endParaRPr lang="en-CA" sz="1800" b="1" dirty="0">
              <a:solidFill>
                <a:srgbClr val="2E372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1800" dirty="0">
                <a:solidFill>
                  <a:srgbClr val="2E3722"/>
                </a:solidFill>
                <a:effectLst/>
                <a:latin typeface="Arial" panose="020B0604020202020204" pitchFamily="34" charset="0"/>
                <a:ea typeface="Calibri" panose="020F0502020204030204" pitchFamily="34" charset="0"/>
                <a:cs typeface="Times New Roman" panose="02020603050405020304" pitchFamily="18" charset="0"/>
              </a:rPr>
              <a:t>Measures key activities, tasks, processes implemented to achieve aim</a:t>
            </a:r>
            <a:endParaRPr lang="en-CA" sz="1800" dirty="0">
              <a:solidFill>
                <a:srgbClr val="2E3722"/>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b="1" dirty="0">
                <a:solidFill>
                  <a:srgbClr val="2E3722"/>
                </a:solidFill>
                <a:effectLst/>
                <a:latin typeface="Arial" panose="020B0604020202020204" pitchFamily="34" charset="0"/>
                <a:ea typeface="Calibri" panose="020F0502020204030204" pitchFamily="34" charset="0"/>
                <a:cs typeface="Times New Roman" panose="02020603050405020304" pitchFamily="18" charset="0"/>
              </a:rPr>
              <a:t>Structure Measures:</a:t>
            </a:r>
            <a:endParaRPr lang="en-CA" sz="1800" b="1" dirty="0">
              <a:solidFill>
                <a:srgbClr val="2E372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1800" dirty="0">
                <a:solidFill>
                  <a:srgbClr val="2E3722"/>
                </a:solidFill>
                <a:effectLst/>
                <a:latin typeface="Arial" panose="020B0604020202020204" pitchFamily="34" charset="0"/>
                <a:ea typeface="Calibri" panose="020F0502020204030204" pitchFamily="34" charset="0"/>
                <a:cs typeface="Times New Roman" panose="02020603050405020304" pitchFamily="18" charset="0"/>
              </a:rPr>
              <a:t>Measures systems, and processes to provide high-quality care.</a:t>
            </a:r>
            <a:endParaRPr lang="en-CA" sz="1800" dirty="0">
              <a:solidFill>
                <a:srgbClr val="2E3722"/>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CA" dirty="0"/>
          </a:p>
        </p:txBody>
      </p:sp>
    </p:spTree>
    <p:extLst>
      <p:ext uri="{BB962C8B-B14F-4D97-AF65-F5344CB8AC3E}">
        <p14:creationId xmlns:p14="http://schemas.microsoft.com/office/powerpoint/2010/main" val="747297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BF29E-3B2B-1F7C-4FEC-C2666A7AE989}"/>
              </a:ext>
            </a:extLst>
          </p:cNvPr>
          <p:cNvSpPr>
            <a:spLocks noGrp="1"/>
          </p:cNvSpPr>
          <p:nvPr>
            <p:ph type="title"/>
          </p:nvPr>
        </p:nvSpPr>
        <p:spPr>
          <a:xfrm>
            <a:off x="973667" y="833967"/>
            <a:ext cx="8596668" cy="889000"/>
          </a:xfrm>
        </p:spPr>
        <p:txBody>
          <a:bodyPr>
            <a:normAutofit fontScale="90000"/>
          </a:bodyPr>
          <a:lstStyle/>
          <a:p>
            <a:pPr algn="ctr"/>
            <a:br>
              <a:rPr lang="en-US" sz="20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2000" b="1" dirty="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PROCESS TO MONITOR AND MEASURE PROGRESS, IDENTIFY AND IMPLEMENT ADJUSTMENTS AND COMMUNICATE OUTCOMES</a:t>
            </a:r>
            <a:br>
              <a:rPr lang="en-CA" sz="1800" dirty="0">
                <a:effectLst/>
                <a:latin typeface="Calibri" panose="020F0502020204030204" pitchFamily="34" charset="0"/>
                <a:ea typeface="Calibri" panose="020F0502020204030204" pitchFamily="34" charset="0"/>
                <a:cs typeface="Times New Roman" panose="02020603050405020304" pitchFamily="18" charset="0"/>
              </a:rPr>
            </a:br>
            <a:endParaRPr lang="en-CA" dirty="0"/>
          </a:p>
        </p:txBody>
      </p:sp>
      <p:sp>
        <p:nvSpPr>
          <p:cNvPr id="3" name="Content Placeholder 2">
            <a:extLst>
              <a:ext uri="{FF2B5EF4-FFF2-40B4-BE49-F238E27FC236}">
                <a16:creationId xmlns:a16="http://schemas.microsoft.com/office/drawing/2014/main" id="{8C727A89-35B4-36C4-919A-32BF3EE82074}"/>
              </a:ext>
            </a:extLst>
          </p:cNvPr>
          <p:cNvSpPr>
            <a:spLocks noGrp="1"/>
          </p:cNvSpPr>
          <p:nvPr>
            <p:ph idx="1"/>
          </p:nvPr>
        </p:nvSpPr>
        <p:spPr>
          <a:xfrm>
            <a:off x="973667" y="2328333"/>
            <a:ext cx="9342966" cy="5232401"/>
          </a:xfrm>
        </p:spPr>
        <p:txBody>
          <a:bodyPr/>
          <a:lstStyle/>
          <a:p>
            <a:r>
              <a:rPr lang="en-US" sz="1800" dirty="0">
                <a:solidFill>
                  <a:srgbClr val="344529"/>
                </a:solidFill>
                <a:effectLst/>
                <a:latin typeface="Arial" panose="020B0604020202020204" pitchFamily="34" charset="0"/>
                <a:ea typeface="Calibri" panose="020F0502020204030204" pitchFamily="34" charset="0"/>
                <a:cs typeface="Times New Roman" panose="02020603050405020304" pitchFamily="18" charset="0"/>
              </a:rPr>
              <a:t>A key component of the sustainability plan is the collection and monitoring of the key project measures over time.  </a:t>
            </a:r>
          </a:p>
          <a:p>
            <a:r>
              <a:rPr lang="en-US" sz="1800" dirty="0">
                <a:solidFill>
                  <a:srgbClr val="344529"/>
                </a:solidFill>
                <a:effectLst/>
                <a:latin typeface="Arial" panose="020B0604020202020204" pitchFamily="34" charset="0"/>
                <a:ea typeface="Calibri" panose="020F0502020204030204" pitchFamily="34" charset="0"/>
                <a:cs typeface="Times New Roman" panose="02020603050405020304" pitchFamily="18" charset="0"/>
              </a:rPr>
              <a:t>Run charts and Statistical Control Charts, with established rules for interpretation, are essential to understanding if there has been an improvement or decline in performance.  </a:t>
            </a:r>
          </a:p>
          <a:p>
            <a:r>
              <a:rPr lang="en-US" sz="1800" dirty="0">
                <a:solidFill>
                  <a:srgbClr val="344529"/>
                </a:solidFill>
                <a:effectLst/>
                <a:latin typeface="Arial" panose="020B0604020202020204" pitchFamily="34" charset="0"/>
                <a:ea typeface="Calibri" panose="020F0502020204030204" pitchFamily="34" charset="0"/>
                <a:cs typeface="Times New Roman" panose="02020603050405020304" pitchFamily="18" charset="0"/>
              </a:rPr>
              <a:t>Analysis of the Outcome measure(s) will be used to identify if the Home is achieving the desired outcomes or not.  </a:t>
            </a:r>
          </a:p>
          <a:p>
            <a:r>
              <a:rPr lang="en-US" sz="1800" dirty="0">
                <a:solidFill>
                  <a:srgbClr val="344529"/>
                </a:solidFill>
                <a:effectLst/>
                <a:latin typeface="Arial" panose="020B0604020202020204" pitchFamily="34" charset="0"/>
                <a:ea typeface="Calibri" panose="020F0502020204030204" pitchFamily="34" charset="0"/>
                <a:cs typeface="Times New Roman" panose="02020603050405020304" pitchFamily="18" charset="0"/>
              </a:rPr>
              <a:t>If not achieving desired outcomes, the team can review the Process measure(s) over time to either confirm compliance with key change ideas (suggesting the change idea may not be as effective at improvement outcomes) or identify gaps in compliance that need to be addressed.  </a:t>
            </a:r>
          </a:p>
          <a:p>
            <a:r>
              <a:rPr lang="en-US" sz="1800" dirty="0">
                <a:solidFill>
                  <a:srgbClr val="344529"/>
                </a:solidFill>
                <a:effectLst/>
                <a:latin typeface="Arial" panose="020B0604020202020204" pitchFamily="34" charset="0"/>
                <a:ea typeface="Calibri" panose="020F0502020204030204" pitchFamily="34" charset="0"/>
                <a:cs typeface="Times New Roman" panose="02020603050405020304" pitchFamily="18" charset="0"/>
              </a:rPr>
              <a:t>Based on the results of this analysis, the team may consider alternative change ideas, provide coaching to staff to enhance compliance, engage with staff to better understand gaps in adherence to compliance.  </a:t>
            </a:r>
            <a:endParaRPr lang="en-CA" sz="1800" dirty="0">
              <a:solidFill>
                <a:srgbClr val="344529"/>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4055809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4C78F-B54F-A084-0681-E1EF30E04C07}"/>
              </a:ext>
            </a:extLst>
          </p:cNvPr>
          <p:cNvSpPr>
            <a:spLocks noGrp="1"/>
          </p:cNvSpPr>
          <p:nvPr>
            <p:ph type="title"/>
          </p:nvPr>
        </p:nvSpPr>
        <p:spPr>
          <a:xfrm>
            <a:off x="457201" y="973667"/>
            <a:ext cx="9533466" cy="562638"/>
          </a:xfrm>
        </p:spPr>
        <p:txBody>
          <a:bodyPr>
            <a:normAutofit/>
          </a:bodyPr>
          <a:lstStyle/>
          <a:p>
            <a:pPr algn="ctr"/>
            <a:r>
              <a:rPr lang="en-US" sz="2400" b="1" dirty="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At An </a:t>
            </a:r>
            <a:r>
              <a:rPr lang="en-US" sz="2400" b="1" dirty="0">
                <a:solidFill>
                  <a:schemeClr val="bg1">
                    <a:lumMod val="50000"/>
                  </a:schemeClr>
                </a:solidFill>
                <a:latin typeface="Arial" panose="020B0604020202020204" pitchFamily="34" charset="0"/>
                <a:ea typeface="Calibri" panose="020F0502020204030204" pitchFamily="34" charset="0"/>
                <a:cs typeface="Times New Roman" panose="02020603050405020304" pitchFamily="18" charset="0"/>
              </a:rPr>
              <a:t>O</a:t>
            </a:r>
            <a:r>
              <a:rPr lang="en-US" sz="2400" b="1" dirty="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rganizational </a:t>
            </a:r>
            <a:r>
              <a:rPr lang="en-US" sz="2400" b="1" dirty="0">
                <a:solidFill>
                  <a:schemeClr val="bg1">
                    <a:lumMod val="50000"/>
                  </a:schemeClr>
                </a:solidFill>
                <a:latin typeface="Arial" panose="020B0604020202020204" pitchFamily="34" charset="0"/>
                <a:ea typeface="Calibri" panose="020F0502020204030204" pitchFamily="34" charset="0"/>
                <a:cs typeface="Times New Roman" panose="02020603050405020304" pitchFamily="18" charset="0"/>
              </a:rPr>
              <a:t>L</a:t>
            </a:r>
            <a:r>
              <a:rPr lang="en-US" sz="2400" b="1" dirty="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evel</a:t>
            </a:r>
            <a:endParaRPr lang="en-CA" sz="2400" b="1" dirty="0">
              <a:solidFill>
                <a:schemeClr val="bg1">
                  <a:lumMod val="50000"/>
                </a:schemeClr>
              </a:solidFill>
            </a:endParaRPr>
          </a:p>
        </p:txBody>
      </p:sp>
      <p:sp>
        <p:nvSpPr>
          <p:cNvPr id="3" name="Content Placeholder 2">
            <a:extLst>
              <a:ext uri="{FF2B5EF4-FFF2-40B4-BE49-F238E27FC236}">
                <a16:creationId xmlns:a16="http://schemas.microsoft.com/office/drawing/2014/main" id="{E6EFF650-BFFC-DF88-721B-B28A7290F876}"/>
              </a:ext>
            </a:extLst>
          </p:cNvPr>
          <p:cNvSpPr>
            <a:spLocks noGrp="1"/>
          </p:cNvSpPr>
          <p:nvPr>
            <p:ph idx="1"/>
          </p:nvPr>
        </p:nvSpPr>
        <p:spPr>
          <a:xfrm>
            <a:off x="924984" y="1901771"/>
            <a:ext cx="9772513" cy="4956229"/>
          </a:xfrm>
        </p:spPr>
        <p:txBody>
          <a:bodyPr>
            <a:normAutofit fontScale="77500" lnSpcReduction="20000"/>
          </a:bodyPr>
          <a:lstStyle/>
          <a:p>
            <a:pPr>
              <a:lnSpc>
                <a:spcPct val="120000"/>
              </a:lnSpc>
            </a:pPr>
            <a:r>
              <a:rPr lang="en-US" sz="2300" dirty="0">
                <a:solidFill>
                  <a:srgbClr val="2E3722"/>
                </a:solidFill>
                <a:effectLst/>
                <a:latin typeface="Arial" panose="020B0604020202020204" pitchFamily="34" charset="0"/>
                <a:ea typeface="Calibri" panose="020F0502020204030204" pitchFamily="34" charset="0"/>
                <a:cs typeface="Arial" panose="020B0604020202020204" pitchFamily="34" charset="0"/>
              </a:rPr>
              <a:t>Labdara Lithuanian Nursing Home is using different reports to monitor and measure progress on strategic aims such as reports and Quality Improvement modules, best practice indicators based on guideline and clinical pathway implementation, and different analysis tools available within different programs.  </a:t>
            </a:r>
          </a:p>
          <a:p>
            <a:pPr>
              <a:lnSpc>
                <a:spcPct val="120000"/>
              </a:lnSpc>
              <a:spcAft>
                <a:spcPts val="800"/>
              </a:spcAft>
            </a:pPr>
            <a:r>
              <a:rPr lang="en-US" sz="2300" dirty="0">
                <a:solidFill>
                  <a:srgbClr val="2E3722"/>
                </a:solidFill>
                <a:effectLst/>
                <a:latin typeface="Arial" panose="020B0604020202020204" pitchFamily="34" charset="0"/>
                <a:ea typeface="Calibri" panose="020F0502020204030204" pitchFamily="34" charset="0"/>
                <a:cs typeface="Arial" panose="020B0604020202020204" pitchFamily="34" charset="0"/>
              </a:rPr>
              <a:t>Communication strategies are tailored to the specific improvement initiative.  These include, but are not limited to:</a:t>
            </a:r>
            <a:endParaRPr lang="en-CA" sz="2300" dirty="0">
              <a:solidFill>
                <a:srgbClr val="2E3722"/>
              </a:solidFill>
              <a:effectLst/>
              <a:latin typeface="Arial" panose="020B0604020202020204" pitchFamily="34" charset="0"/>
              <a:ea typeface="Calibri" panose="020F0502020204030204" pitchFamily="34" charset="0"/>
              <a:cs typeface="Arial" panose="020B0604020202020204" pitchFamily="34" charset="0"/>
            </a:endParaRPr>
          </a:p>
          <a:p>
            <a:pPr lvl="0">
              <a:lnSpc>
                <a:spcPct val="120000"/>
              </a:lnSpc>
              <a:buFont typeface="Wingdings" panose="05000000000000000000" pitchFamily="2" charset="2"/>
              <a:buChar char="Ø"/>
            </a:pPr>
            <a:r>
              <a:rPr lang="en-US" sz="2300" dirty="0">
                <a:solidFill>
                  <a:srgbClr val="2E3722"/>
                </a:solidFill>
                <a:effectLst/>
                <a:latin typeface="Arial" panose="020B0604020202020204" pitchFamily="34" charset="0"/>
                <a:ea typeface="Calibri" panose="020F0502020204030204" pitchFamily="34" charset="0"/>
                <a:cs typeface="Arial" panose="020B0604020202020204" pitchFamily="34" charset="0"/>
              </a:rPr>
              <a:t>Posting on unit Continuous Quality Improvement and Best Practice Boards, in common areas and in staff lounges</a:t>
            </a:r>
            <a:endParaRPr lang="en-CA" sz="2300" dirty="0">
              <a:solidFill>
                <a:srgbClr val="2E3722"/>
              </a:solidFill>
              <a:effectLst/>
              <a:latin typeface="Arial" panose="020B0604020202020204" pitchFamily="34" charset="0"/>
              <a:ea typeface="Calibri" panose="020F0502020204030204" pitchFamily="34" charset="0"/>
              <a:cs typeface="Arial" panose="020B0604020202020204" pitchFamily="34" charset="0"/>
            </a:endParaRPr>
          </a:p>
          <a:p>
            <a:pPr lvl="0">
              <a:lnSpc>
                <a:spcPct val="120000"/>
              </a:lnSpc>
              <a:buFont typeface="Wingdings" panose="05000000000000000000" pitchFamily="2" charset="2"/>
              <a:buChar char="Ø"/>
            </a:pPr>
            <a:r>
              <a:rPr lang="en-US" sz="2300" dirty="0">
                <a:solidFill>
                  <a:srgbClr val="2E3722"/>
                </a:solidFill>
                <a:effectLst/>
                <a:latin typeface="Arial" panose="020B0604020202020204" pitchFamily="34" charset="0"/>
                <a:ea typeface="Calibri" panose="020F0502020204030204" pitchFamily="34" charset="0"/>
                <a:cs typeface="Arial" panose="020B0604020202020204" pitchFamily="34" charset="0"/>
              </a:rPr>
              <a:t>Publishing stories and results via the newsletter, presenting at practice change webinars, social media </a:t>
            </a:r>
            <a:endParaRPr lang="en-CA" sz="2300" dirty="0">
              <a:solidFill>
                <a:srgbClr val="2E3722"/>
              </a:solidFill>
              <a:effectLst/>
              <a:latin typeface="Arial" panose="020B0604020202020204" pitchFamily="34" charset="0"/>
              <a:ea typeface="Calibri" panose="020F0502020204030204" pitchFamily="34" charset="0"/>
              <a:cs typeface="Arial" panose="020B0604020202020204" pitchFamily="34" charset="0"/>
            </a:endParaRPr>
          </a:p>
          <a:p>
            <a:pPr lvl="0">
              <a:lnSpc>
                <a:spcPct val="120000"/>
              </a:lnSpc>
              <a:buFont typeface="Wingdings" panose="05000000000000000000" pitchFamily="2" charset="2"/>
              <a:buChar char="Ø"/>
            </a:pPr>
            <a:r>
              <a:rPr lang="en-US" sz="2300" dirty="0">
                <a:solidFill>
                  <a:srgbClr val="2E3722"/>
                </a:solidFill>
                <a:effectLst/>
                <a:latin typeface="Arial" panose="020B0604020202020204" pitchFamily="34" charset="0"/>
                <a:ea typeface="Calibri" panose="020F0502020204030204" pitchFamily="34" charset="0"/>
                <a:cs typeface="Arial" panose="020B0604020202020204" pitchFamily="34" charset="0"/>
              </a:rPr>
              <a:t>Direct email to staff and families and other stakeholders</a:t>
            </a:r>
            <a:endParaRPr lang="en-CA" sz="2300" dirty="0">
              <a:solidFill>
                <a:srgbClr val="2E3722"/>
              </a:solidFill>
              <a:effectLst/>
              <a:latin typeface="Arial" panose="020B0604020202020204" pitchFamily="34" charset="0"/>
              <a:ea typeface="Calibri" panose="020F0502020204030204" pitchFamily="34" charset="0"/>
              <a:cs typeface="Arial" panose="020B0604020202020204" pitchFamily="34" charset="0"/>
            </a:endParaRPr>
          </a:p>
          <a:p>
            <a:pPr lvl="0">
              <a:lnSpc>
                <a:spcPct val="120000"/>
              </a:lnSpc>
              <a:buFont typeface="Wingdings" panose="05000000000000000000" pitchFamily="2" charset="2"/>
              <a:buChar char="Ø"/>
            </a:pPr>
            <a:r>
              <a:rPr lang="en-US" sz="2300" dirty="0">
                <a:solidFill>
                  <a:srgbClr val="2E3722"/>
                </a:solidFill>
                <a:effectLst/>
                <a:latin typeface="Arial" panose="020B0604020202020204" pitchFamily="34" charset="0"/>
                <a:ea typeface="Calibri" panose="020F0502020204030204" pitchFamily="34" charset="0"/>
                <a:cs typeface="Arial" panose="020B0604020202020204" pitchFamily="34" charset="0"/>
              </a:rPr>
              <a:t>Handouts and one-on-one communication with residents, families and staff</a:t>
            </a:r>
            <a:endParaRPr lang="en-CA" sz="2300" dirty="0">
              <a:solidFill>
                <a:srgbClr val="2E3722"/>
              </a:solidFill>
              <a:effectLst/>
              <a:latin typeface="Arial" panose="020B0604020202020204" pitchFamily="34" charset="0"/>
              <a:ea typeface="Calibri" panose="020F0502020204030204" pitchFamily="34" charset="0"/>
              <a:cs typeface="Arial" panose="020B0604020202020204" pitchFamily="34" charset="0"/>
            </a:endParaRPr>
          </a:p>
          <a:p>
            <a:pPr lvl="0">
              <a:lnSpc>
                <a:spcPct val="120000"/>
              </a:lnSpc>
              <a:buFont typeface="Wingdings" panose="05000000000000000000" pitchFamily="2" charset="2"/>
              <a:buChar char="Ø"/>
            </a:pPr>
            <a:r>
              <a:rPr lang="en-US" sz="2300" dirty="0">
                <a:solidFill>
                  <a:srgbClr val="2E3722"/>
                </a:solidFill>
                <a:effectLst/>
                <a:latin typeface="Arial" panose="020B0604020202020204" pitchFamily="34" charset="0"/>
                <a:ea typeface="Calibri" panose="020F0502020204030204" pitchFamily="34" charset="0"/>
                <a:cs typeface="Arial" panose="020B0604020202020204" pitchFamily="34" charset="0"/>
              </a:rPr>
              <a:t>Presentations at staff meetings, Resident Councils, Families, Change of shift reports</a:t>
            </a:r>
            <a:endParaRPr lang="en-CA" sz="2300" dirty="0">
              <a:solidFill>
                <a:srgbClr val="2E3722"/>
              </a:solidFill>
              <a:effectLst/>
              <a:latin typeface="Arial" panose="020B0604020202020204" pitchFamily="34" charset="0"/>
              <a:ea typeface="Calibri" panose="020F0502020204030204" pitchFamily="34" charset="0"/>
              <a:cs typeface="Arial" panose="020B0604020202020204" pitchFamily="34" charset="0"/>
            </a:endParaRPr>
          </a:p>
          <a:p>
            <a:pPr lvl="0">
              <a:lnSpc>
                <a:spcPct val="120000"/>
              </a:lnSpc>
              <a:spcAft>
                <a:spcPts val="800"/>
              </a:spcAft>
              <a:buFont typeface="Wingdings" panose="05000000000000000000" pitchFamily="2" charset="2"/>
              <a:buChar char="Ø"/>
            </a:pPr>
            <a:r>
              <a:rPr lang="en-US" sz="2300" dirty="0">
                <a:solidFill>
                  <a:srgbClr val="2E3722"/>
                </a:solidFill>
                <a:effectLst/>
                <a:latin typeface="Arial" panose="020B0604020202020204" pitchFamily="34" charset="0"/>
                <a:ea typeface="Calibri" panose="020F0502020204030204" pitchFamily="34" charset="0"/>
                <a:cs typeface="Arial" panose="020B0604020202020204" pitchFamily="34" charset="0"/>
              </a:rPr>
              <a:t>Use of Best Practice Champions to communicate directly with peers</a:t>
            </a:r>
            <a:endParaRPr lang="en-CA" dirty="0"/>
          </a:p>
        </p:txBody>
      </p:sp>
    </p:spTree>
    <p:extLst>
      <p:ext uri="{BB962C8B-B14F-4D97-AF65-F5344CB8AC3E}">
        <p14:creationId xmlns:p14="http://schemas.microsoft.com/office/powerpoint/2010/main" val="3130436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A80A9-EBEB-F033-1910-04C7F2B62854}"/>
              </a:ext>
            </a:extLst>
          </p:cNvPr>
          <p:cNvSpPr>
            <a:spLocks noGrp="1"/>
          </p:cNvSpPr>
          <p:nvPr>
            <p:ph type="title"/>
          </p:nvPr>
        </p:nvSpPr>
        <p:spPr/>
        <p:txBody>
          <a:bodyPr/>
          <a:lstStyle/>
          <a:p>
            <a:r>
              <a:rPr lang="en-CA" dirty="0">
                <a:solidFill>
                  <a:schemeClr val="bg1">
                    <a:lumMod val="50000"/>
                  </a:schemeClr>
                </a:solidFill>
              </a:rPr>
              <a:t>Resident and Family Satisfaction Survey </a:t>
            </a:r>
          </a:p>
        </p:txBody>
      </p:sp>
      <p:sp>
        <p:nvSpPr>
          <p:cNvPr id="3" name="Content Placeholder 2">
            <a:extLst>
              <a:ext uri="{FF2B5EF4-FFF2-40B4-BE49-F238E27FC236}">
                <a16:creationId xmlns:a16="http://schemas.microsoft.com/office/drawing/2014/main" id="{A2A53AB1-186F-56B2-2B9E-4BD77F8C8753}"/>
              </a:ext>
            </a:extLst>
          </p:cNvPr>
          <p:cNvSpPr>
            <a:spLocks noGrp="1"/>
          </p:cNvSpPr>
          <p:nvPr>
            <p:ph idx="1"/>
          </p:nvPr>
        </p:nvSpPr>
        <p:spPr>
          <a:xfrm>
            <a:off x="680321" y="2336873"/>
            <a:ext cx="9613861" cy="4106260"/>
          </a:xfrm>
        </p:spPr>
        <p:txBody>
          <a:bodyPr>
            <a:normAutofit/>
          </a:bodyPr>
          <a:lstStyle/>
          <a:p>
            <a:pPr>
              <a:lnSpc>
                <a:spcPct val="100000"/>
              </a:lnSpc>
            </a:pPr>
            <a:r>
              <a:rPr lang="en-CA" dirty="0">
                <a:solidFill>
                  <a:srgbClr val="2E3722"/>
                </a:solidFill>
              </a:rPr>
              <a:t>Resident and Family Satisfaction Surveys are provided to Residents and their family members each year in the Fall.</a:t>
            </a:r>
            <a:endParaRPr lang="en-CA" dirty="0">
              <a:solidFill>
                <a:srgbClr val="2E3722"/>
              </a:solidFill>
              <a:highlight>
                <a:srgbClr val="FFFF00"/>
              </a:highlight>
            </a:endParaRPr>
          </a:p>
          <a:p>
            <a:pPr>
              <a:lnSpc>
                <a:spcPct val="100000"/>
              </a:lnSpc>
            </a:pPr>
            <a:r>
              <a:rPr lang="en-US" dirty="0">
                <a:solidFill>
                  <a:srgbClr val="2E3722"/>
                </a:solidFill>
                <a:latin typeface="Arial" panose="020B0604020202020204" pitchFamily="34" charset="0"/>
                <a:cs typeface="Arial" panose="020B0604020202020204" pitchFamily="34" charset="0"/>
              </a:rPr>
              <a:t>The results of the satisfaction surveys are communicated to the residents and their families, the Residents Council and members of the staff of the home.</a:t>
            </a:r>
            <a:endParaRPr lang="en-CA" dirty="0">
              <a:solidFill>
                <a:srgbClr val="2E3722"/>
              </a:solidFill>
            </a:endParaRPr>
          </a:p>
          <a:p>
            <a:pPr>
              <a:lnSpc>
                <a:spcPct val="100000"/>
              </a:lnSpc>
            </a:pPr>
            <a:r>
              <a:rPr lang="en-US" sz="2400" dirty="0">
                <a:solidFill>
                  <a:srgbClr val="2E3722"/>
                </a:solidFill>
                <a:effectLst/>
                <a:latin typeface="Arial" panose="020B0604020202020204" pitchFamily="34" charset="0"/>
                <a:ea typeface="Calibri" panose="020F0502020204030204" pitchFamily="34" charset="0"/>
                <a:cs typeface="Arial" panose="020B0604020202020204" pitchFamily="34" charset="0"/>
              </a:rPr>
              <a:t>Labdara Lithuanian Nursing Home completes a review of all the responses and establishes goals on the CQI action plan for any areas identified as needing improvement in collaboration with residents and their families, Residents Council, CQI committee members and staff members of the home </a:t>
            </a:r>
          </a:p>
          <a:p>
            <a:endParaRPr lang="en-CA" dirty="0">
              <a:highlight>
                <a:srgbClr val="800000"/>
              </a:highlight>
            </a:endParaRPr>
          </a:p>
        </p:txBody>
      </p:sp>
    </p:spTree>
    <p:extLst>
      <p:ext uri="{BB962C8B-B14F-4D97-AF65-F5344CB8AC3E}">
        <p14:creationId xmlns:p14="http://schemas.microsoft.com/office/powerpoint/2010/main" val="3001531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36026-D4EA-786A-2F87-05AD81557C7B}"/>
              </a:ext>
            </a:extLst>
          </p:cNvPr>
          <p:cNvSpPr>
            <a:spLocks noGrp="1"/>
          </p:cNvSpPr>
          <p:nvPr>
            <p:ph type="title"/>
          </p:nvPr>
        </p:nvSpPr>
        <p:spPr/>
        <p:txBody>
          <a:bodyPr/>
          <a:lstStyle/>
          <a:p>
            <a:pPr algn="ctr"/>
            <a:r>
              <a:rPr lang="en-US" sz="36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Labdara Lithuanian Nursing Home </a:t>
            </a:r>
            <a:r>
              <a:rPr lang="en-CA" dirty="0">
                <a:solidFill>
                  <a:schemeClr val="bg1">
                    <a:lumMod val="50000"/>
                  </a:schemeClr>
                </a:solidFill>
              </a:rPr>
              <a:t>2023 Resident &amp; Family Satisfaction Survey</a:t>
            </a:r>
          </a:p>
        </p:txBody>
      </p:sp>
      <p:sp>
        <p:nvSpPr>
          <p:cNvPr id="3" name="Content Placeholder 2">
            <a:extLst>
              <a:ext uri="{FF2B5EF4-FFF2-40B4-BE49-F238E27FC236}">
                <a16:creationId xmlns:a16="http://schemas.microsoft.com/office/drawing/2014/main" id="{5DF1A987-7353-BB7C-D485-25E3BF5B4F9E}"/>
              </a:ext>
            </a:extLst>
          </p:cNvPr>
          <p:cNvSpPr>
            <a:spLocks noGrp="1"/>
          </p:cNvSpPr>
          <p:nvPr>
            <p:ph idx="1"/>
          </p:nvPr>
        </p:nvSpPr>
        <p:spPr>
          <a:xfrm>
            <a:off x="680320" y="2133600"/>
            <a:ext cx="10213821" cy="4504267"/>
          </a:xfrm>
        </p:spPr>
        <p:txBody>
          <a:bodyPr>
            <a:normAutofit/>
          </a:bodyPr>
          <a:lstStyle/>
          <a:p>
            <a:pPr marL="0" indent="0">
              <a:buNone/>
            </a:pPr>
            <a:r>
              <a:rPr lang="en-CA" dirty="0">
                <a:solidFill>
                  <a:srgbClr val="2E3722"/>
                </a:solidFill>
              </a:rPr>
              <a:t>Resident and Family Satisfaction Surveys was completed in October 2023</a:t>
            </a:r>
          </a:p>
          <a:p>
            <a:pPr marL="0" indent="0">
              <a:buNone/>
            </a:pPr>
            <a:endParaRPr lang="en-CA" sz="200" dirty="0">
              <a:solidFill>
                <a:srgbClr val="2E3722"/>
              </a:solidFill>
              <a:highlight>
                <a:srgbClr val="FFFF00"/>
              </a:highlight>
            </a:endParaRPr>
          </a:p>
          <a:p>
            <a:pPr marL="0" indent="0">
              <a:buNone/>
            </a:pPr>
            <a:r>
              <a:rPr lang="en-CA" dirty="0">
                <a:solidFill>
                  <a:srgbClr val="2E3722"/>
                </a:solidFill>
              </a:rPr>
              <a:t>Summary of Areas home is performing well:</a:t>
            </a:r>
          </a:p>
          <a:p>
            <a:pPr marL="342900" lvl="0" indent="-342900">
              <a:buFont typeface="+mj-lt"/>
              <a:buAutoNum type="arabicPeriod"/>
            </a:pPr>
            <a:r>
              <a:rPr lang="en-CA" sz="1800" dirty="0">
                <a:solidFill>
                  <a:srgbClr val="2E3722"/>
                </a:solidFill>
                <a:latin typeface="Calibri" panose="020F0502020204030204" pitchFamily="34" charset="0"/>
                <a:ea typeface="Times New Roman" panose="02020603050405020304" pitchFamily="18" charset="0"/>
              </a:rPr>
              <a:t>99.8% satisfaction with “Do you feel staff are respectful”.</a:t>
            </a:r>
            <a:endParaRPr lang="en-CA" sz="1800" dirty="0">
              <a:solidFill>
                <a:srgbClr val="2E3722"/>
              </a:solidFill>
              <a:effectLst/>
              <a:latin typeface="Calibri" panose="020F0502020204030204" pitchFamily="34" charset="0"/>
              <a:ea typeface="Times New Roman" panose="02020603050405020304" pitchFamily="18" charset="0"/>
            </a:endParaRPr>
          </a:p>
          <a:p>
            <a:pPr marL="342900" lvl="0" indent="-342900">
              <a:buFont typeface="+mj-lt"/>
              <a:buAutoNum type="arabicPeriod"/>
            </a:pPr>
            <a:r>
              <a:rPr lang="en-CA" sz="1800" dirty="0">
                <a:solidFill>
                  <a:srgbClr val="2E3722"/>
                </a:solidFill>
                <a:effectLst/>
                <a:latin typeface="Calibri" panose="020F0502020204030204" pitchFamily="34" charset="0"/>
                <a:ea typeface="Times New Roman" panose="02020603050405020304" pitchFamily="18" charset="0"/>
              </a:rPr>
              <a:t>96% satisfaction with “Do you feel resident privacy is respected” </a:t>
            </a:r>
          </a:p>
          <a:p>
            <a:pPr marL="342900" lvl="0" indent="-342900">
              <a:buFont typeface="+mj-lt"/>
              <a:buAutoNum type="arabicPeriod"/>
            </a:pPr>
            <a:r>
              <a:rPr lang="en-CA" sz="1800" dirty="0">
                <a:solidFill>
                  <a:schemeClr val="tx2">
                    <a:lumMod val="10000"/>
                  </a:schemeClr>
                </a:solidFill>
                <a:latin typeface="Calibri" panose="020F0502020204030204" pitchFamily="34" charset="0"/>
                <a:ea typeface="Times New Roman" panose="02020603050405020304" pitchFamily="18" charset="0"/>
              </a:rPr>
              <a:t>90.5% satisfaction with “ Do you feel valued”</a:t>
            </a:r>
          </a:p>
          <a:p>
            <a:pPr marL="0" lvl="0" indent="0">
              <a:buNone/>
            </a:pPr>
            <a:endParaRPr lang="en-CA" sz="1800" dirty="0">
              <a:solidFill>
                <a:schemeClr val="tx2">
                  <a:lumMod val="10000"/>
                </a:schemeClr>
              </a:solidFill>
              <a:latin typeface="Calibri" panose="020F0502020204030204" pitchFamily="34" charset="0"/>
              <a:ea typeface="Times New Roman" panose="02020603050405020304" pitchFamily="18" charset="0"/>
            </a:endParaRPr>
          </a:p>
          <a:p>
            <a:pPr marL="0" lvl="0" indent="0">
              <a:buNone/>
            </a:pPr>
            <a:r>
              <a:rPr lang="en-CA" dirty="0">
                <a:solidFill>
                  <a:schemeClr val="tx2">
                    <a:lumMod val="10000"/>
                  </a:schemeClr>
                </a:solidFill>
              </a:rPr>
              <a:t>Summary of Areas for Improvement identified on 2023 Survey listed below:</a:t>
            </a:r>
            <a:endParaRPr lang="en-CA" sz="1800" dirty="0">
              <a:solidFill>
                <a:schemeClr val="tx2">
                  <a:lumMod val="10000"/>
                </a:schemeClr>
              </a:solidFill>
              <a:effectLst/>
              <a:latin typeface="Calibri" panose="020F0502020204030204" pitchFamily="34" charset="0"/>
              <a:ea typeface="Times New Roman" panose="02020603050405020304" pitchFamily="18" charset="0"/>
            </a:endParaRPr>
          </a:p>
          <a:p>
            <a:pPr marL="0" indent="0">
              <a:buNone/>
            </a:pPr>
            <a:r>
              <a:rPr lang="en-CA" sz="1800" dirty="0">
                <a:solidFill>
                  <a:srgbClr val="2B3922"/>
                </a:solidFill>
                <a:latin typeface="Calibri" panose="020F0502020204030204" pitchFamily="34" charset="0"/>
                <a:ea typeface="Calibri" panose="020F0502020204030204" pitchFamily="34" charset="0"/>
              </a:rPr>
              <a:t>1. </a:t>
            </a:r>
            <a:r>
              <a:rPr lang="en-CA" sz="1800" dirty="0">
                <a:solidFill>
                  <a:schemeClr val="tx2">
                    <a:lumMod val="10000"/>
                  </a:schemeClr>
                </a:solidFill>
                <a:latin typeface="Calibri" panose="020F0502020204030204" pitchFamily="34" charset="0"/>
                <a:ea typeface="Calibri" panose="020F0502020204030204" pitchFamily="34" charset="0"/>
              </a:rPr>
              <a:t>86%  s</a:t>
            </a:r>
            <a:r>
              <a:rPr lang="en-CA" sz="1800" dirty="0">
                <a:solidFill>
                  <a:schemeClr val="tx2">
                    <a:lumMod val="10000"/>
                  </a:schemeClr>
                </a:solidFill>
                <a:effectLst/>
                <a:latin typeface="Calibri" panose="020F0502020204030204" pitchFamily="34" charset="0"/>
                <a:ea typeface="Calibri" panose="020F0502020204030204" pitchFamily="34" charset="0"/>
              </a:rPr>
              <a:t>atisfaction "I can express my opinion without fear of consequences".</a:t>
            </a:r>
          </a:p>
          <a:p>
            <a:pPr marL="0" indent="0">
              <a:buNone/>
            </a:pPr>
            <a:r>
              <a:rPr lang="en-CA" sz="1800" dirty="0">
                <a:solidFill>
                  <a:schemeClr val="tx2">
                    <a:lumMod val="10000"/>
                  </a:schemeClr>
                </a:solidFill>
                <a:effectLst/>
                <a:latin typeface="Calibri" panose="020F0502020204030204" pitchFamily="34" charset="0"/>
                <a:ea typeface="Calibri" panose="020F0502020204030204" pitchFamily="34" charset="0"/>
              </a:rPr>
              <a:t>2. 89.7% satisfaction  with how well the staff listen to residents.</a:t>
            </a:r>
          </a:p>
          <a:p>
            <a:pPr marL="0" lvl="0" indent="0">
              <a:buNone/>
            </a:pPr>
            <a:endParaRPr lang="en-CA" sz="1800" dirty="0">
              <a:solidFill>
                <a:schemeClr val="tx2">
                  <a:lumMod val="10000"/>
                </a:schemeClr>
              </a:solidFill>
              <a:effectLst/>
              <a:latin typeface="Calibri" panose="020F0502020204030204" pitchFamily="34" charset="0"/>
              <a:ea typeface="Calibri" panose="020F0502020204030204" pitchFamily="34" charset="0"/>
            </a:endParaRPr>
          </a:p>
          <a:p>
            <a:endParaRPr lang="en-CA" dirty="0">
              <a:solidFill>
                <a:srgbClr val="2E3722"/>
              </a:solidFill>
            </a:endParaRPr>
          </a:p>
        </p:txBody>
      </p:sp>
    </p:spTree>
    <p:extLst>
      <p:ext uri="{BB962C8B-B14F-4D97-AF65-F5344CB8AC3E}">
        <p14:creationId xmlns:p14="http://schemas.microsoft.com/office/powerpoint/2010/main" val="3134309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7E6A3-D57D-DD21-9A5D-3A601A3025B6}"/>
              </a:ext>
            </a:extLst>
          </p:cNvPr>
          <p:cNvSpPr>
            <a:spLocks noGrp="1"/>
          </p:cNvSpPr>
          <p:nvPr>
            <p:ph type="title" idx="4294967295"/>
          </p:nvPr>
        </p:nvSpPr>
        <p:spPr>
          <a:xfrm>
            <a:off x="867743" y="380365"/>
            <a:ext cx="9728890" cy="814932"/>
          </a:xfrm>
        </p:spPr>
        <p:txBody>
          <a:bodyPr>
            <a:noAutofit/>
          </a:bodyPr>
          <a:lstStyle/>
          <a:p>
            <a:pPr algn="ctr"/>
            <a:r>
              <a:rPr lang="en-US" sz="2000" b="1" dirty="0">
                <a:solidFill>
                  <a:schemeClr val="bg1">
                    <a:lumMod val="50000"/>
                  </a:schemeClr>
                </a:solidFill>
                <a:effectLst/>
                <a:latin typeface="Arial" panose="020B0604020202020204" pitchFamily="34" charset="0"/>
                <a:ea typeface="Calibri" panose="020F0502020204030204" pitchFamily="34" charset="0"/>
              </a:rPr>
              <a:t>Labdara Lithuanian Nursing Home Quality Improvement Priority Indicators 2024/2025</a:t>
            </a:r>
            <a:endParaRPr lang="en-CA" sz="2000" dirty="0">
              <a:solidFill>
                <a:schemeClr val="bg1">
                  <a:lumMod val="50000"/>
                </a:schemeClr>
              </a:solidFill>
            </a:endParaRPr>
          </a:p>
        </p:txBody>
      </p:sp>
      <p:sp>
        <p:nvSpPr>
          <p:cNvPr id="4" name="TextBox 3">
            <a:extLst>
              <a:ext uri="{FF2B5EF4-FFF2-40B4-BE49-F238E27FC236}">
                <a16:creationId xmlns:a16="http://schemas.microsoft.com/office/drawing/2014/main" id="{01A16E7B-6A4A-B768-A44A-F1FFB11C718C}"/>
              </a:ext>
            </a:extLst>
          </p:cNvPr>
          <p:cNvSpPr txBox="1"/>
          <p:nvPr/>
        </p:nvSpPr>
        <p:spPr>
          <a:xfrm>
            <a:off x="802432" y="1144687"/>
            <a:ext cx="10636897" cy="369332"/>
          </a:xfrm>
          <a:prstGeom prst="rect">
            <a:avLst/>
          </a:prstGeom>
          <a:noFill/>
        </p:spPr>
        <p:txBody>
          <a:bodyPr wrap="square">
            <a:spAutoFit/>
          </a:bodyPr>
          <a:lstStyle/>
          <a:p>
            <a:pPr marL="0" indent="0">
              <a:buNone/>
            </a:pPr>
            <a:r>
              <a:rPr lang="en-US" b="1" dirty="0">
                <a:solidFill>
                  <a:srgbClr val="344529"/>
                </a:solidFill>
                <a:latin typeface="Arial" panose="020B0604020202020204" pitchFamily="34" charset="0"/>
                <a:cs typeface="Arial" panose="020B0604020202020204" pitchFamily="34" charset="0"/>
              </a:rPr>
              <a:t>1. Access and Flow</a:t>
            </a:r>
            <a:endParaRPr lang="en-CA" sz="1800" b="1" dirty="0">
              <a:solidFill>
                <a:srgbClr val="344529"/>
              </a:solidFill>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669AAFA5-A6A2-C564-96F9-C76828C4E924}"/>
              </a:ext>
            </a:extLst>
          </p:cNvPr>
          <p:cNvGraphicFramePr>
            <a:graphicFrameLocks noGrp="1"/>
          </p:cNvGraphicFramePr>
          <p:nvPr>
            <p:extLst>
              <p:ext uri="{D42A27DB-BD31-4B8C-83A1-F6EECF244321}">
                <p14:modId xmlns:p14="http://schemas.microsoft.com/office/powerpoint/2010/main" val="3290288885"/>
              </p:ext>
            </p:extLst>
          </p:nvPr>
        </p:nvGraphicFramePr>
        <p:xfrm>
          <a:off x="867743" y="1691507"/>
          <a:ext cx="10636895" cy="1276542"/>
        </p:xfrm>
        <a:graphic>
          <a:graphicData uri="http://schemas.openxmlformats.org/drawingml/2006/table">
            <a:tbl>
              <a:tblPr firstRow="1" bandRow="1">
                <a:tableStyleId>{5C22544A-7EE6-4342-B048-85BDC9FD1C3A}</a:tableStyleId>
              </a:tblPr>
              <a:tblGrid>
                <a:gridCol w="6503436">
                  <a:extLst>
                    <a:ext uri="{9D8B030D-6E8A-4147-A177-3AD203B41FA5}">
                      <a16:colId xmlns:a16="http://schemas.microsoft.com/office/drawing/2014/main" val="2684778951"/>
                    </a:ext>
                  </a:extLst>
                </a:gridCol>
                <a:gridCol w="2276670">
                  <a:extLst>
                    <a:ext uri="{9D8B030D-6E8A-4147-A177-3AD203B41FA5}">
                      <a16:colId xmlns:a16="http://schemas.microsoft.com/office/drawing/2014/main" val="3280497138"/>
                    </a:ext>
                  </a:extLst>
                </a:gridCol>
                <a:gridCol w="1856789">
                  <a:extLst>
                    <a:ext uri="{9D8B030D-6E8A-4147-A177-3AD203B41FA5}">
                      <a16:colId xmlns:a16="http://schemas.microsoft.com/office/drawing/2014/main" val="2380198172"/>
                    </a:ext>
                  </a:extLst>
                </a:gridCol>
              </a:tblGrid>
              <a:tr h="545022">
                <a:tc>
                  <a:txBody>
                    <a:bodyPr/>
                    <a:lstStyle/>
                    <a:p>
                      <a:endParaRPr lang="en-CA" sz="1400" dirty="0">
                        <a:solidFill>
                          <a:schemeClr val="tx1"/>
                        </a:solidFill>
                        <a:effectLst/>
                        <a:latin typeface="+mn-lt"/>
                        <a:ea typeface="Calibri" panose="020F0502020204030204" pitchFamily="34" charset="0"/>
                        <a:cs typeface="Arial" panose="020B0604020202020204" pitchFamily="34" charset="0"/>
                      </a:endParaRPr>
                    </a:p>
                    <a:p>
                      <a:r>
                        <a:rPr lang="en-CA" sz="1400" dirty="0">
                          <a:solidFill>
                            <a:schemeClr val="tx1"/>
                          </a:solidFill>
                          <a:effectLst/>
                          <a:latin typeface="+mn-lt"/>
                          <a:ea typeface="Calibri" panose="020F0502020204030204" pitchFamily="34" charset="0"/>
                          <a:cs typeface="Arial" panose="020B0604020202020204" pitchFamily="34" charset="0"/>
                        </a:rPr>
                        <a:t>Indicator</a:t>
                      </a:r>
                    </a:p>
                  </a:txBody>
                  <a:tcPr/>
                </a:tc>
                <a:tc>
                  <a:txBody>
                    <a:bodyPr/>
                    <a:lstStyle/>
                    <a:p>
                      <a:endParaRPr lang="en-CA" sz="1400" dirty="0">
                        <a:solidFill>
                          <a:schemeClr val="tx1"/>
                        </a:solidFill>
                      </a:endParaRPr>
                    </a:p>
                    <a:p>
                      <a:r>
                        <a:rPr lang="en-CA" sz="1400" dirty="0">
                          <a:solidFill>
                            <a:schemeClr val="tx1"/>
                          </a:solidFill>
                        </a:rPr>
                        <a:t>Current Performance</a:t>
                      </a:r>
                    </a:p>
                  </a:txBody>
                  <a:tcPr/>
                </a:tc>
                <a:tc>
                  <a:txBody>
                    <a:bodyPr/>
                    <a:lstStyle/>
                    <a:p>
                      <a:endParaRPr lang="en-CA" sz="1400" dirty="0">
                        <a:solidFill>
                          <a:schemeClr val="tx1"/>
                        </a:solidFill>
                      </a:endParaRPr>
                    </a:p>
                    <a:p>
                      <a:r>
                        <a:rPr lang="en-CA" sz="1400" dirty="0">
                          <a:solidFill>
                            <a:schemeClr val="tx1"/>
                          </a:solidFill>
                        </a:rPr>
                        <a:t>Target Performance</a:t>
                      </a:r>
                    </a:p>
                  </a:txBody>
                  <a:tcPr/>
                </a:tc>
                <a:extLst>
                  <a:ext uri="{0D108BD9-81ED-4DB2-BD59-A6C34878D82A}">
                    <a16:rowId xmlns:a16="http://schemas.microsoft.com/office/drawing/2014/main" val="1394729260"/>
                  </a:ext>
                </a:extLst>
              </a:tr>
              <a:tr h="6228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2E3722"/>
                          </a:solidFill>
                          <a:effectLst/>
                          <a:latin typeface="+mn-lt"/>
                          <a:ea typeface="Calibri" panose="020F0502020204030204" pitchFamily="34" charset="0"/>
                          <a:cs typeface="Arial" panose="020B0604020202020204" pitchFamily="34" charset="0"/>
                        </a:rPr>
                        <a:t>% of palliative care residents that have had an interdisciplinary assessment of their holistic palliative care needs</a:t>
                      </a:r>
                      <a:endParaRPr lang="en-CA" sz="1400" dirty="0">
                        <a:solidFill>
                          <a:srgbClr val="2E3722"/>
                        </a:solidFill>
                        <a:effectLst/>
                        <a:latin typeface="+mn-lt"/>
                        <a:ea typeface="Calibri" panose="020F0502020204030204" pitchFamily="34" charset="0"/>
                        <a:cs typeface="Arial" panose="020B0604020202020204" pitchFamily="34" charset="0"/>
                      </a:endParaRPr>
                    </a:p>
                  </a:txBody>
                  <a:tcPr/>
                </a:tc>
                <a:tc>
                  <a:txBody>
                    <a:bodyPr/>
                    <a:lstStyle/>
                    <a:p>
                      <a:endParaRPr lang="en-US" sz="1400" dirty="0">
                        <a:solidFill>
                          <a:srgbClr val="2E3722"/>
                        </a:solidFill>
                        <a:highlight>
                          <a:srgbClr val="FFFF00"/>
                        </a:highlight>
                        <a:latin typeface="+mn-lt"/>
                        <a:cs typeface="Arial" panose="020B0604020202020204" pitchFamily="34" charset="0"/>
                      </a:endParaRPr>
                    </a:p>
                    <a:p>
                      <a:pPr algn="ctr"/>
                      <a:r>
                        <a:rPr lang="en-US" sz="1400" dirty="0">
                          <a:solidFill>
                            <a:srgbClr val="2E3722"/>
                          </a:solidFill>
                          <a:latin typeface="+mn-lt"/>
                          <a:cs typeface="Arial" panose="020B0604020202020204" pitchFamily="34" charset="0"/>
                        </a:rPr>
                        <a:t>86%</a:t>
                      </a:r>
                    </a:p>
                  </a:txBody>
                  <a:tcPr/>
                </a:tc>
                <a:tc>
                  <a:txBody>
                    <a:bodyPr/>
                    <a:lstStyle/>
                    <a:p>
                      <a:endParaRPr lang="en-US" sz="1400" dirty="0">
                        <a:solidFill>
                          <a:srgbClr val="2E3722"/>
                        </a:solidFill>
                        <a:highlight>
                          <a:srgbClr val="FFFF00"/>
                        </a:highlight>
                        <a:latin typeface="+mn-lt"/>
                        <a:cs typeface="Arial" panose="020B0604020202020204" pitchFamily="34" charset="0"/>
                      </a:endParaRPr>
                    </a:p>
                    <a:p>
                      <a:pPr algn="ctr"/>
                      <a:r>
                        <a:rPr lang="en-US" sz="1400" dirty="0">
                          <a:solidFill>
                            <a:srgbClr val="2E3722"/>
                          </a:solidFill>
                          <a:latin typeface="+mn-lt"/>
                          <a:cs typeface="Arial" panose="020B0604020202020204" pitchFamily="34" charset="0"/>
                        </a:rPr>
                        <a:t>100%</a:t>
                      </a:r>
                    </a:p>
                    <a:p>
                      <a:endParaRPr lang="en-CA" sz="1400" dirty="0">
                        <a:solidFill>
                          <a:srgbClr val="2E3722"/>
                        </a:solidFill>
                        <a:highlight>
                          <a:srgbClr val="FFFF00"/>
                        </a:highlight>
                        <a:latin typeface="+mn-lt"/>
                        <a:cs typeface="Arial" panose="020B0604020202020204" pitchFamily="34" charset="0"/>
                      </a:endParaRPr>
                    </a:p>
                  </a:txBody>
                  <a:tcPr/>
                </a:tc>
                <a:extLst>
                  <a:ext uri="{0D108BD9-81ED-4DB2-BD59-A6C34878D82A}">
                    <a16:rowId xmlns:a16="http://schemas.microsoft.com/office/drawing/2014/main" val="1218484922"/>
                  </a:ext>
                </a:extLst>
              </a:tr>
            </a:tbl>
          </a:graphicData>
        </a:graphic>
      </p:graphicFrame>
      <p:sp>
        <p:nvSpPr>
          <p:cNvPr id="6" name="TextBox 5">
            <a:extLst>
              <a:ext uri="{FF2B5EF4-FFF2-40B4-BE49-F238E27FC236}">
                <a16:creationId xmlns:a16="http://schemas.microsoft.com/office/drawing/2014/main" id="{3DF4D458-1872-072E-32DC-5963DCCB906D}"/>
              </a:ext>
            </a:extLst>
          </p:cNvPr>
          <p:cNvSpPr txBox="1"/>
          <p:nvPr/>
        </p:nvSpPr>
        <p:spPr>
          <a:xfrm>
            <a:off x="877074" y="3244334"/>
            <a:ext cx="10636897" cy="369332"/>
          </a:xfrm>
          <a:prstGeom prst="rect">
            <a:avLst/>
          </a:prstGeom>
          <a:noFill/>
        </p:spPr>
        <p:txBody>
          <a:bodyPr wrap="square">
            <a:spAutoFit/>
          </a:bodyPr>
          <a:lstStyle/>
          <a:p>
            <a:pPr marL="0" indent="0">
              <a:buNone/>
            </a:pPr>
            <a:r>
              <a:rPr lang="en-US" b="1" dirty="0">
                <a:solidFill>
                  <a:srgbClr val="344529"/>
                </a:solidFill>
                <a:latin typeface="Arial" panose="020B0604020202020204" pitchFamily="34" charset="0"/>
                <a:cs typeface="Arial" panose="020B0604020202020204" pitchFamily="34" charset="0"/>
              </a:rPr>
              <a:t>2. Safety</a:t>
            </a:r>
            <a:endParaRPr lang="en-CA" sz="1800" b="1" dirty="0">
              <a:solidFill>
                <a:srgbClr val="344529"/>
              </a:solidFill>
              <a:latin typeface="Arial" panose="020B0604020202020204" pitchFamily="34" charset="0"/>
              <a:cs typeface="Arial" panose="020B0604020202020204" pitchFamily="34" charset="0"/>
            </a:endParaRPr>
          </a:p>
        </p:txBody>
      </p:sp>
      <p:graphicFrame>
        <p:nvGraphicFramePr>
          <p:cNvPr id="9" name="Table 4">
            <a:extLst>
              <a:ext uri="{FF2B5EF4-FFF2-40B4-BE49-F238E27FC236}">
                <a16:creationId xmlns:a16="http://schemas.microsoft.com/office/drawing/2014/main" id="{F703F824-66B9-9BCB-74A8-CA2CCC86FAE5}"/>
              </a:ext>
            </a:extLst>
          </p:cNvPr>
          <p:cNvGraphicFramePr>
            <a:graphicFrameLocks noGrp="1"/>
          </p:cNvGraphicFramePr>
          <p:nvPr>
            <p:extLst>
              <p:ext uri="{D42A27DB-BD31-4B8C-83A1-F6EECF244321}">
                <p14:modId xmlns:p14="http://schemas.microsoft.com/office/powerpoint/2010/main" val="3924187776"/>
              </p:ext>
            </p:extLst>
          </p:nvPr>
        </p:nvGraphicFramePr>
        <p:xfrm>
          <a:off x="906535" y="3740309"/>
          <a:ext cx="10636895" cy="1099089"/>
        </p:xfrm>
        <a:graphic>
          <a:graphicData uri="http://schemas.openxmlformats.org/drawingml/2006/table">
            <a:tbl>
              <a:tblPr firstRow="1" bandRow="1">
                <a:tableStyleId>{5C22544A-7EE6-4342-B048-85BDC9FD1C3A}</a:tableStyleId>
              </a:tblPr>
              <a:tblGrid>
                <a:gridCol w="6440643">
                  <a:extLst>
                    <a:ext uri="{9D8B030D-6E8A-4147-A177-3AD203B41FA5}">
                      <a16:colId xmlns:a16="http://schemas.microsoft.com/office/drawing/2014/main" val="2684778951"/>
                    </a:ext>
                  </a:extLst>
                </a:gridCol>
                <a:gridCol w="2283480">
                  <a:extLst>
                    <a:ext uri="{9D8B030D-6E8A-4147-A177-3AD203B41FA5}">
                      <a16:colId xmlns:a16="http://schemas.microsoft.com/office/drawing/2014/main" val="3280497138"/>
                    </a:ext>
                  </a:extLst>
                </a:gridCol>
                <a:gridCol w="1912772">
                  <a:extLst>
                    <a:ext uri="{9D8B030D-6E8A-4147-A177-3AD203B41FA5}">
                      <a16:colId xmlns:a16="http://schemas.microsoft.com/office/drawing/2014/main" val="2380198172"/>
                    </a:ext>
                  </a:extLst>
                </a:gridCol>
              </a:tblGrid>
              <a:tr h="411491">
                <a:tc>
                  <a:txBody>
                    <a:bodyPr/>
                    <a:lstStyle/>
                    <a:p>
                      <a:endParaRPr lang="en-CA" sz="1400" dirty="0">
                        <a:solidFill>
                          <a:schemeClr val="tx1"/>
                        </a:solidFill>
                        <a:effectLst/>
                        <a:latin typeface="+mn-lt"/>
                        <a:ea typeface="Calibri" panose="020F0502020204030204" pitchFamily="34" charset="0"/>
                        <a:cs typeface="Arial" panose="020B0604020202020204" pitchFamily="34" charset="0"/>
                      </a:endParaRPr>
                    </a:p>
                    <a:p>
                      <a:r>
                        <a:rPr lang="en-CA" sz="1400" dirty="0">
                          <a:solidFill>
                            <a:schemeClr val="tx1"/>
                          </a:solidFill>
                          <a:effectLst/>
                          <a:latin typeface="+mn-lt"/>
                          <a:ea typeface="Calibri" panose="020F0502020204030204" pitchFamily="34" charset="0"/>
                          <a:cs typeface="Arial" panose="020B0604020202020204" pitchFamily="34" charset="0"/>
                        </a:rPr>
                        <a:t>Indicator</a:t>
                      </a:r>
                      <a:endParaRPr lang="en-CA" sz="1400" dirty="0">
                        <a:solidFill>
                          <a:schemeClr val="tx1"/>
                        </a:solidFill>
                        <a:latin typeface="+mn-lt"/>
                      </a:endParaRPr>
                    </a:p>
                  </a:txBody>
                  <a:tcPr/>
                </a:tc>
                <a:tc>
                  <a:txBody>
                    <a:bodyPr/>
                    <a:lstStyle/>
                    <a:p>
                      <a:endParaRPr lang="en-CA" sz="1400" dirty="0">
                        <a:solidFill>
                          <a:schemeClr val="tx1"/>
                        </a:solidFill>
                        <a:latin typeface="+mn-lt"/>
                      </a:endParaRPr>
                    </a:p>
                    <a:p>
                      <a:r>
                        <a:rPr lang="en-CA" sz="1400" dirty="0">
                          <a:solidFill>
                            <a:schemeClr val="tx1"/>
                          </a:solidFill>
                          <a:latin typeface="+mn-lt"/>
                        </a:rPr>
                        <a:t>Current Performance</a:t>
                      </a:r>
                    </a:p>
                  </a:txBody>
                  <a:tcPr/>
                </a:tc>
                <a:tc>
                  <a:txBody>
                    <a:bodyPr/>
                    <a:lstStyle/>
                    <a:p>
                      <a:endParaRPr lang="en-CA" sz="1400" dirty="0">
                        <a:solidFill>
                          <a:schemeClr val="tx1"/>
                        </a:solidFill>
                        <a:latin typeface="+mn-lt"/>
                      </a:endParaRPr>
                    </a:p>
                    <a:p>
                      <a:r>
                        <a:rPr lang="en-CA" sz="1400" dirty="0">
                          <a:solidFill>
                            <a:schemeClr val="tx1"/>
                          </a:solidFill>
                          <a:latin typeface="+mn-lt"/>
                        </a:rPr>
                        <a:t>Target Performance</a:t>
                      </a:r>
                    </a:p>
                  </a:txBody>
                  <a:tcPr/>
                </a:tc>
                <a:extLst>
                  <a:ext uri="{0D108BD9-81ED-4DB2-BD59-A6C34878D82A}">
                    <a16:rowId xmlns:a16="http://schemas.microsoft.com/office/drawing/2014/main" val="1394729260"/>
                  </a:ext>
                </a:extLst>
              </a:tr>
              <a:tr h="5809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dirty="0">
                        <a:solidFill>
                          <a:srgbClr val="2E3722"/>
                        </a:solidFill>
                        <a:effectLst/>
                        <a:latin typeface="+mn-lt"/>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400" dirty="0">
                          <a:solidFill>
                            <a:srgbClr val="2E3722"/>
                          </a:solidFill>
                          <a:effectLst/>
                          <a:latin typeface="+mn-lt"/>
                          <a:ea typeface="Calibri" panose="020F0502020204030204" pitchFamily="34" charset="0"/>
                          <a:cs typeface="Arial" panose="020B0604020202020204" pitchFamily="34" charset="0"/>
                        </a:rPr>
                        <a:t>Daily Physical Restraints Use</a:t>
                      </a:r>
                      <a:endParaRPr lang="en-CA" sz="1400" dirty="0">
                        <a:solidFill>
                          <a:srgbClr val="2E3722"/>
                        </a:solidFill>
                        <a:latin typeface="+mn-lt"/>
                        <a:cs typeface="Arial" panose="020B0604020202020204" pitchFamily="34" charset="0"/>
                      </a:endParaRPr>
                    </a:p>
                  </a:txBody>
                  <a:tcPr/>
                </a:tc>
                <a:tc>
                  <a:txBody>
                    <a:bodyPr/>
                    <a:lstStyle/>
                    <a:p>
                      <a:endParaRPr lang="en-US" sz="1400" dirty="0">
                        <a:solidFill>
                          <a:srgbClr val="2E3722"/>
                        </a:solidFill>
                        <a:highlight>
                          <a:srgbClr val="FFFF00"/>
                        </a:highlight>
                        <a:latin typeface="+mn-lt"/>
                        <a:cs typeface="Arial" panose="020B0604020202020204" pitchFamily="34" charset="0"/>
                      </a:endParaRPr>
                    </a:p>
                    <a:p>
                      <a:pPr algn="ctr"/>
                      <a:r>
                        <a:rPr lang="en-US" sz="1400" dirty="0">
                          <a:solidFill>
                            <a:srgbClr val="2E3722"/>
                          </a:solidFill>
                          <a:latin typeface="+mn-lt"/>
                          <a:cs typeface="Arial" panose="020B0604020202020204" pitchFamily="34" charset="0"/>
                        </a:rPr>
                        <a:t>6.9%</a:t>
                      </a:r>
                    </a:p>
                  </a:txBody>
                  <a:tcPr/>
                </a:tc>
                <a:tc>
                  <a:txBody>
                    <a:bodyPr/>
                    <a:lstStyle/>
                    <a:p>
                      <a:endParaRPr lang="en-US" sz="1400" dirty="0">
                        <a:solidFill>
                          <a:srgbClr val="2E3722"/>
                        </a:solidFill>
                        <a:highlight>
                          <a:srgbClr val="FFFF00"/>
                        </a:highlight>
                        <a:latin typeface="+mn-lt"/>
                        <a:cs typeface="Arial" panose="020B0604020202020204" pitchFamily="34" charset="0"/>
                      </a:endParaRPr>
                    </a:p>
                    <a:p>
                      <a:pPr algn="ctr"/>
                      <a:r>
                        <a:rPr lang="en-US" sz="1400" dirty="0">
                          <a:solidFill>
                            <a:srgbClr val="2E3722"/>
                          </a:solidFill>
                          <a:latin typeface="+mn-lt"/>
                          <a:cs typeface="Arial" panose="020B0604020202020204" pitchFamily="34" charset="0"/>
                        </a:rPr>
                        <a:t>6%</a:t>
                      </a:r>
                    </a:p>
                  </a:txBody>
                  <a:tcPr/>
                </a:tc>
                <a:extLst>
                  <a:ext uri="{0D108BD9-81ED-4DB2-BD59-A6C34878D82A}">
                    <a16:rowId xmlns:a16="http://schemas.microsoft.com/office/drawing/2014/main" val="1218484922"/>
                  </a:ext>
                </a:extLst>
              </a:tr>
            </a:tbl>
          </a:graphicData>
        </a:graphic>
      </p:graphicFrame>
      <p:sp>
        <p:nvSpPr>
          <p:cNvPr id="10" name="TextBox 9">
            <a:extLst>
              <a:ext uri="{FF2B5EF4-FFF2-40B4-BE49-F238E27FC236}">
                <a16:creationId xmlns:a16="http://schemas.microsoft.com/office/drawing/2014/main" id="{6DE6E9C5-6569-5EDB-4AE2-ABDD09697F43}"/>
              </a:ext>
            </a:extLst>
          </p:cNvPr>
          <p:cNvSpPr txBox="1"/>
          <p:nvPr/>
        </p:nvSpPr>
        <p:spPr>
          <a:xfrm>
            <a:off x="945327" y="5166493"/>
            <a:ext cx="10636897" cy="369332"/>
          </a:xfrm>
          <a:prstGeom prst="rect">
            <a:avLst/>
          </a:prstGeom>
          <a:noFill/>
        </p:spPr>
        <p:txBody>
          <a:bodyPr wrap="square">
            <a:spAutoFit/>
          </a:bodyPr>
          <a:lstStyle/>
          <a:p>
            <a:pPr marL="0" indent="0">
              <a:buNone/>
            </a:pPr>
            <a:r>
              <a:rPr lang="en-US" sz="1800" b="1" dirty="0">
                <a:solidFill>
                  <a:srgbClr val="344529"/>
                </a:solidFill>
                <a:latin typeface="Arial" panose="020B0604020202020204" pitchFamily="34" charset="0"/>
                <a:cs typeface="Arial" panose="020B0604020202020204" pitchFamily="34" charset="0"/>
              </a:rPr>
              <a:t>3. Equity</a:t>
            </a:r>
            <a:endParaRPr lang="en-CA" sz="1800" b="1" dirty="0">
              <a:solidFill>
                <a:srgbClr val="344529"/>
              </a:solidFill>
              <a:latin typeface="Arial" panose="020B0604020202020204" pitchFamily="34" charset="0"/>
              <a:cs typeface="Arial" panose="020B0604020202020204" pitchFamily="34" charset="0"/>
            </a:endParaRPr>
          </a:p>
        </p:txBody>
      </p:sp>
      <p:graphicFrame>
        <p:nvGraphicFramePr>
          <p:cNvPr id="11" name="Table 4">
            <a:extLst>
              <a:ext uri="{FF2B5EF4-FFF2-40B4-BE49-F238E27FC236}">
                <a16:creationId xmlns:a16="http://schemas.microsoft.com/office/drawing/2014/main" id="{D32BED06-F99B-6DDB-50FE-1759E6CEB4B6}"/>
              </a:ext>
            </a:extLst>
          </p:cNvPr>
          <p:cNvGraphicFramePr>
            <a:graphicFrameLocks noGrp="1"/>
          </p:cNvGraphicFramePr>
          <p:nvPr>
            <p:extLst>
              <p:ext uri="{D42A27DB-BD31-4B8C-83A1-F6EECF244321}">
                <p14:modId xmlns:p14="http://schemas.microsoft.com/office/powerpoint/2010/main" val="802912089"/>
              </p:ext>
            </p:extLst>
          </p:nvPr>
        </p:nvGraphicFramePr>
        <p:xfrm>
          <a:off x="945327" y="5564484"/>
          <a:ext cx="10559312" cy="1249680"/>
        </p:xfrm>
        <a:graphic>
          <a:graphicData uri="http://schemas.openxmlformats.org/drawingml/2006/table">
            <a:tbl>
              <a:tblPr firstRow="1" bandRow="1">
                <a:tableStyleId>{5C22544A-7EE6-4342-B048-85BDC9FD1C3A}</a:tableStyleId>
              </a:tblPr>
              <a:tblGrid>
                <a:gridCol w="6393666">
                  <a:extLst>
                    <a:ext uri="{9D8B030D-6E8A-4147-A177-3AD203B41FA5}">
                      <a16:colId xmlns:a16="http://schemas.microsoft.com/office/drawing/2014/main" val="2684778951"/>
                    </a:ext>
                  </a:extLst>
                </a:gridCol>
                <a:gridCol w="2266825">
                  <a:extLst>
                    <a:ext uri="{9D8B030D-6E8A-4147-A177-3AD203B41FA5}">
                      <a16:colId xmlns:a16="http://schemas.microsoft.com/office/drawing/2014/main" val="3280497138"/>
                    </a:ext>
                  </a:extLst>
                </a:gridCol>
                <a:gridCol w="1898821">
                  <a:extLst>
                    <a:ext uri="{9D8B030D-6E8A-4147-A177-3AD203B41FA5}">
                      <a16:colId xmlns:a16="http://schemas.microsoft.com/office/drawing/2014/main" val="2380198172"/>
                    </a:ext>
                  </a:extLst>
                </a:gridCol>
              </a:tblGrid>
              <a:tr h="411491">
                <a:tc>
                  <a:txBody>
                    <a:bodyPr/>
                    <a:lstStyle/>
                    <a:p>
                      <a:endParaRPr lang="en-CA" sz="1400" dirty="0">
                        <a:solidFill>
                          <a:schemeClr val="tx1"/>
                        </a:solidFill>
                        <a:effectLst/>
                        <a:latin typeface="+mn-lt"/>
                        <a:ea typeface="Calibri" panose="020F0502020204030204" pitchFamily="34" charset="0"/>
                        <a:cs typeface="Arial" panose="020B0604020202020204" pitchFamily="34" charset="0"/>
                      </a:endParaRPr>
                    </a:p>
                    <a:p>
                      <a:r>
                        <a:rPr lang="en-CA" sz="1400" dirty="0">
                          <a:solidFill>
                            <a:schemeClr val="tx1"/>
                          </a:solidFill>
                          <a:effectLst/>
                          <a:latin typeface="+mn-lt"/>
                          <a:ea typeface="Calibri" panose="020F0502020204030204" pitchFamily="34" charset="0"/>
                          <a:cs typeface="Arial" panose="020B0604020202020204" pitchFamily="34" charset="0"/>
                        </a:rPr>
                        <a:t>Indicator</a:t>
                      </a:r>
                      <a:endParaRPr lang="en-CA" sz="1400" dirty="0">
                        <a:solidFill>
                          <a:schemeClr val="tx1"/>
                        </a:solidFill>
                        <a:latin typeface="+mn-lt"/>
                      </a:endParaRPr>
                    </a:p>
                  </a:txBody>
                  <a:tcPr/>
                </a:tc>
                <a:tc>
                  <a:txBody>
                    <a:bodyPr/>
                    <a:lstStyle/>
                    <a:p>
                      <a:endParaRPr lang="en-CA" sz="1400" dirty="0">
                        <a:solidFill>
                          <a:schemeClr val="tx1"/>
                        </a:solidFill>
                        <a:latin typeface="+mn-lt"/>
                      </a:endParaRPr>
                    </a:p>
                    <a:p>
                      <a:r>
                        <a:rPr lang="en-CA" sz="1400" dirty="0">
                          <a:solidFill>
                            <a:schemeClr val="tx1"/>
                          </a:solidFill>
                          <a:latin typeface="+mn-lt"/>
                        </a:rPr>
                        <a:t>Current Performance</a:t>
                      </a:r>
                    </a:p>
                  </a:txBody>
                  <a:tcPr/>
                </a:tc>
                <a:tc>
                  <a:txBody>
                    <a:bodyPr/>
                    <a:lstStyle/>
                    <a:p>
                      <a:endParaRPr lang="en-CA" sz="1400" dirty="0">
                        <a:solidFill>
                          <a:schemeClr val="tx1"/>
                        </a:solidFill>
                        <a:latin typeface="+mn-lt"/>
                      </a:endParaRPr>
                    </a:p>
                    <a:p>
                      <a:r>
                        <a:rPr lang="en-CA" sz="1400" dirty="0">
                          <a:solidFill>
                            <a:schemeClr val="tx1"/>
                          </a:solidFill>
                          <a:latin typeface="+mn-lt"/>
                        </a:rPr>
                        <a:t>Target Performance</a:t>
                      </a:r>
                    </a:p>
                  </a:txBody>
                  <a:tcPr/>
                </a:tc>
                <a:extLst>
                  <a:ext uri="{0D108BD9-81ED-4DB2-BD59-A6C34878D82A}">
                    <a16:rowId xmlns:a16="http://schemas.microsoft.com/office/drawing/2014/main" val="1394729260"/>
                  </a:ext>
                </a:extLst>
              </a:tr>
              <a:tr h="5809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dirty="0">
                        <a:solidFill>
                          <a:srgbClr val="2E3722"/>
                        </a:solidFill>
                        <a:effectLst/>
                        <a:latin typeface="+mn-lt"/>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2E3722"/>
                          </a:solidFill>
                          <a:effectLst/>
                          <a:latin typeface="+mn-lt"/>
                          <a:ea typeface="Calibri" panose="020F0502020204030204" pitchFamily="34" charset="0"/>
                          <a:cs typeface="Arial" panose="020B0604020202020204" pitchFamily="34" charset="0"/>
                        </a:rPr>
                        <a:t>Percent of staff who have completed relevant equity, diversity, inclusion, and antiracism education.</a:t>
                      </a:r>
                      <a:endParaRPr lang="en-CA" sz="1400" dirty="0">
                        <a:solidFill>
                          <a:srgbClr val="2E3722"/>
                        </a:solidFill>
                        <a:latin typeface="+mn-lt"/>
                        <a:cs typeface="Arial" panose="020B0604020202020204" pitchFamily="34" charset="0"/>
                      </a:endParaRPr>
                    </a:p>
                  </a:txBody>
                  <a:tcPr/>
                </a:tc>
                <a:tc>
                  <a:txBody>
                    <a:bodyPr/>
                    <a:lstStyle/>
                    <a:p>
                      <a:endParaRPr lang="en-US" sz="1400" dirty="0">
                        <a:solidFill>
                          <a:srgbClr val="2E3722"/>
                        </a:solidFill>
                        <a:latin typeface="+mn-lt"/>
                        <a:cs typeface="Arial" panose="020B0604020202020204" pitchFamily="34" charset="0"/>
                      </a:endParaRPr>
                    </a:p>
                    <a:p>
                      <a:pPr algn="ctr"/>
                      <a:r>
                        <a:rPr lang="en-US" sz="1400" dirty="0">
                          <a:solidFill>
                            <a:srgbClr val="2E3722"/>
                          </a:solidFill>
                          <a:latin typeface="+mn-lt"/>
                          <a:cs typeface="Arial" panose="020B0604020202020204" pitchFamily="34" charset="0"/>
                        </a:rPr>
                        <a:t>New indicator</a:t>
                      </a:r>
                    </a:p>
                  </a:txBody>
                  <a:tcPr/>
                </a:tc>
                <a:tc>
                  <a:txBody>
                    <a:bodyPr/>
                    <a:lstStyle/>
                    <a:p>
                      <a:endParaRPr lang="en-US" sz="1400" dirty="0">
                        <a:solidFill>
                          <a:srgbClr val="2E3722"/>
                        </a:solidFill>
                        <a:latin typeface="+mn-lt"/>
                        <a:cs typeface="Arial" panose="020B0604020202020204" pitchFamily="34" charset="0"/>
                      </a:endParaRPr>
                    </a:p>
                    <a:p>
                      <a:pPr algn="ctr"/>
                      <a:r>
                        <a:rPr lang="en-US" sz="1400" dirty="0">
                          <a:solidFill>
                            <a:srgbClr val="2E3722"/>
                          </a:solidFill>
                          <a:latin typeface="+mn-lt"/>
                          <a:cs typeface="Arial" panose="020B0604020202020204" pitchFamily="34" charset="0"/>
                        </a:rPr>
                        <a:t>25%</a:t>
                      </a:r>
                    </a:p>
                  </a:txBody>
                  <a:tcPr/>
                </a:tc>
                <a:extLst>
                  <a:ext uri="{0D108BD9-81ED-4DB2-BD59-A6C34878D82A}">
                    <a16:rowId xmlns:a16="http://schemas.microsoft.com/office/drawing/2014/main" val="1218484922"/>
                  </a:ext>
                </a:extLst>
              </a:tr>
            </a:tbl>
          </a:graphicData>
        </a:graphic>
      </p:graphicFrame>
    </p:spTree>
    <p:extLst>
      <p:ext uri="{BB962C8B-B14F-4D97-AF65-F5344CB8AC3E}">
        <p14:creationId xmlns:p14="http://schemas.microsoft.com/office/powerpoint/2010/main" val="2104905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B0A584C6-A99E-B96F-E84C-AA247C95C4C2}"/>
              </a:ext>
            </a:extLst>
          </p:cNvPr>
          <p:cNvSpPr txBox="1">
            <a:spLocks/>
          </p:cNvSpPr>
          <p:nvPr/>
        </p:nvSpPr>
        <p:spPr>
          <a:xfrm>
            <a:off x="908180" y="1751067"/>
            <a:ext cx="9467712" cy="4699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nSpc>
                <a:spcPct val="107000"/>
              </a:lnSpc>
              <a:buFont typeface="Arial" panose="020B0604020202020204" pitchFamily="34" charset="0"/>
              <a:buNone/>
            </a:pPr>
            <a:r>
              <a:rPr lang="en-US" sz="1800" b="1" dirty="0">
                <a:solidFill>
                  <a:srgbClr val="2E3722"/>
                </a:solidFill>
                <a:latin typeface="Arial" panose="020B0604020202020204" pitchFamily="34" charset="0"/>
                <a:ea typeface="Calibri" panose="020F0502020204030204" pitchFamily="34" charset="0"/>
                <a:cs typeface="Arial" panose="020B0604020202020204" pitchFamily="34" charset="0"/>
              </a:rPr>
              <a:t>4. Resident Centered Care </a:t>
            </a:r>
          </a:p>
          <a:p>
            <a:pPr marL="0" indent="0">
              <a:lnSpc>
                <a:spcPct val="107000"/>
              </a:lnSpc>
              <a:buFont typeface="Arial" panose="020B0604020202020204" pitchFamily="34" charset="0"/>
              <a:buNone/>
            </a:pPr>
            <a:r>
              <a:rPr lang="en-CA" sz="1800" dirty="0">
                <a:latin typeface="Arial" panose="020B0604020202020204" pitchFamily="34" charset="0"/>
                <a:ea typeface="Calibri" panose="020F0502020204030204" pitchFamily="34" charset="0"/>
                <a:cs typeface="Arial" panose="020B0604020202020204" pitchFamily="34" charset="0"/>
              </a:rPr>
              <a:t> </a:t>
            </a:r>
          </a:p>
        </p:txBody>
      </p:sp>
      <p:graphicFrame>
        <p:nvGraphicFramePr>
          <p:cNvPr id="6" name="Table 4">
            <a:extLst>
              <a:ext uri="{FF2B5EF4-FFF2-40B4-BE49-F238E27FC236}">
                <a16:creationId xmlns:a16="http://schemas.microsoft.com/office/drawing/2014/main" id="{C2A6E1AB-BE75-E674-17B0-AC567CB05C8F}"/>
              </a:ext>
            </a:extLst>
          </p:cNvPr>
          <p:cNvGraphicFramePr>
            <a:graphicFrameLocks noGrp="1"/>
          </p:cNvGraphicFramePr>
          <p:nvPr>
            <p:extLst>
              <p:ext uri="{D42A27DB-BD31-4B8C-83A1-F6EECF244321}">
                <p14:modId xmlns:p14="http://schemas.microsoft.com/office/powerpoint/2010/main" val="1491535037"/>
              </p:ext>
            </p:extLst>
          </p:nvPr>
        </p:nvGraphicFramePr>
        <p:xfrm>
          <a:off x="1063691" y="2545080"/>
          <a:ext cx="10282335" cy="1981200"/>
        </p:xfrm>
        <a:graphic>
          <a:graphicData uri="http://schemas.openxmlformats.org/drawingml/2006/table">
            <a:tbl>
              <a:tblPr firstRow="1" bandRow="1">
                <a:tableStyleId>{5C22544A-7EE6-4342-B048-85BDC9FD1C3A}</a:tableStyleId>
              </a:tblPr>
              <a:tblGrid>
                <a:gridCol w="6322736">
                  <a:extLst>
                    <a:ext uri="{9D8B030D-6E8A-4147-A177-3AD203B41FA5}">
                      <a16:colId xmlns:a16="http://schemas.microsoft.com/office/drawing/2014/main" val="2684778951"/>
                    </a:ext>
                  </a:extLst>
                </a:gridCol>
                <a:gridCol w="2128625">
                  <a:extLst>
                    <a:ext uri="{9D8B030D-6E8A-4147-A177-3AD203B41FA5}">
                      <a16:colId xmlns:a16="http://schemas.microsoft.com/office/drawing/2014/main" val="3280497138"/>
                    </a:ext>
                  </a:extLst>
                </a:gridCol>
                <a:gridCol w="1830974">
                  <a:extLst>
                    <a:ext uri="{9D8B030D-6E8A-4147-A177-3AD203B41FA5}">
                      <a16:colId xmlns:a16="http://schemas.microsoft.com/office/drawing/2014/main" val="2380198172"/>
                    </a:ext>
                  </a:extLst>
                </a:gridCol>
              </a:tblGrid>
              <a:tr h="225395">
                <a:tc>
                  <a:txBody>
                    <a:bodyPr/>
                    <a:lstStyle/>
                    <a:p>
                      <a:endParaRPr lang="en-CA" sz="1400" dirty="0">
                        <a:effectLst/>
                        <a:latin typeface="+mn-lt"/>
                        <a:ea typeface="Calibri" panose="020F0502020204030204" pitchFamily="34" charset="0"/>
                        <a:cs typeface="Arial" panose="020B0604020202020204" pitchFamily="34" charset="0"/>
                      </a:endParaRPr>
                    </a:p>
                    <a:p>
                      <a:r>
                        <a:rPr lang="en-CA" sz="1400" dirty="0">
                          <a:effectLst/>
                          <a:latin typeface="+mn-lt"/>
                          <a:ea typeface="Calibri" panose="020F0502020204030204" pitchFamily="34" charset="0"/>
                          <a:cs typeface="Arial" panose="020B0604020202020204" pitchFamily="34" charset="0"/>
                        </a:rPr>
                        <a:t>Indicator</a:t>
                      </a:r>
                      <a:endParaRPr lang="en-CA" sz="1400" dirty="0">
                        <a:latin typeface="+mn-lt"/>
                      </a:endParaRPr>
                    </a:p>
                  </a:txBody>
                  <a:tcPr anchor="ctr"/>
                </a:tc>
                <a:tc>
                  <a:txBody>
                    <a:bodyPr/>
                    <a:lstStyle/>
                    <a:p>
                      <a:endParaRPr lang="en-CA" sz="1400" dirty="0">
                        <a:latin typeface="+mn-lt"/>
                      </a:endParaRPr>
                    </a:p>
                    <a:p>
                      <a:r>
                        <a:rPr lang="en-CA" sz="1400" dirty="0">
                          <a:latin typeface="+mn-lt"/>
                        </a:rPr>
                        <a:t>Current Performance</a:t>
                      </a:r>
                    </a:p>
                  </a:txBody>
                  <a:tcPr/>
                </a:tc>
                <a:tc>
                  <a:txBody>
                    <a:bodyPr/>
                    <a:lstStyle/>
                    <a:p>
                      <a:endParaRPr lang="en-CA" sz="1400" dirty="0">
                        <a:latin typeface="+mn-lt"/>
                      </a:endParaRPr>
                    </a:p>
                    <a:p>
                      <a:r>
                        <a:rPr lang="en-CA" sz="1400" dirty="0">
                          <a:latin typeface="+mn-lt"/>
                        </a:rPr>
                        <a:t>Target Performance</a:t>
                      </a:r>
                    </a:p>
                  </a:txBody>
                  <a:tcPr/>
                </a:tc>
                <a:extLst>
                  <a:ext uri="{0D108BD9-81ED-4DB2-BD59-A6C34878D82A}">
                    <a16:rowId xmlns:a16="http://schemas.microsoft.com/office/drawing/2014/main" val="1394729260"/>
                  </a:ext>
                </a:extLst>
              </a:tr>
              <a:tr h="4185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dirty="0">
                        <a:solidFill>
                          <a:schemeClr val="tx2">
                            <a:lumMod val="10000"/>
                          </a:schemeClr>
                        </a:solidFill>
                        <a:effectLst/>
                        <a:latin typeface="+mn-lt"/>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400" dirty="0">
                          <a:solidFill>
                            <a:schemeClr val="tx2">
                              <a:lumMod val="10000"/>
                            </a:schemeClr>
                          </a:solidFill>
                          <a:effectLst/>
                          <a:latin typeface="+mn-lt"/>
                          <a:ea typeface="Times New Roman" panose="02020603050405020304" pitchFamily="18" charset="0"/>
                          <a:cs typeface="Arial" panose="020B0604020202020204" pitchFamily="34" charset="0"/>
                        </a:rPr>
                        <a:t>Satisfaction </a:t>
                      </a:r>
                      <a:r>
                        <a:rPr lang="en-CA" sz="1400" dirty="0">
                          <a:solidFill>
                            <a:schemeClr val="tx2">
                              <a:lumMod val="10000"/>
                            </a:schemeClr>
                          </a:solidFill>
                          <a:effectLst/>
                          <a:latin typeface="+mn-lt"/>
                          <a:ea typeface="Calibri" panose="020F0502020204030204" pitchFamily="34" charset="0"/>
                          <a:cs typeface="Arial" panose="020B0604020202020204" pitchFamily="34" charset="0"/>
                        </a:rPr>
                        <a:t>"I can express my opinion without fear of consequences".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dirty="0">
                        <a:solidFill>
                          <a:schemeClr val="tx2">
                            <a:lumMod val="10000"/>
                          </a:schemeClr>
                        </a:solidFill>
                        <a:effectLst/>
                        <a:latin typeface="+mn-lt"/>
                        <a:ea typeface="Calibri" panose="020F0502020204030204" pitchFamily="34" charset="0"/>
                        <a:cs typeface="Arial" panose="020B0604020202020204" pitchFamily="34" charset="0"/>
                      </a:endParaRPr>
                    </a:p>
                  </a:txBody>
                  <a:tcPr/>
                </a:tc>
                <a:tc>
                  <a:txBody>
                    <a:bodyPr/>
                    <a:lstStyle/>
                    <a:p>
                      <a:pPr algn="ctr"/>
                      <a:endParaRPr lang="en-US" sz="1400" dirty="0">
                        <a:solidFill>
                          <a:srgbClr val="2E3722"/>
                        </a:solidFill>
                        <a:latin typeface="+mn-lt"/>
                        <a:cs typeface="Arial" panose="020B0604020202020204" pitchFamily="34" charset="0"/>
                      </a:endParaRPr>
                    </a:p>
                    <a:p>
                      <a:pPr algn="ctr"/>
                      <a:r>
                        <a:rPr lang="en-US" sz="1400" dirty="0">
                          <a:solidFill>
                            <a:srgbClr val="2E3722"/>
                          </a:solidFill>
                          <a:latin typeface="+mn-lt"/>
                          <a:cs typeface="Arial" panose="020B0604020202020204" pitchFamily="34" charset="0"/>
                        </a:rPr>
                        <a:t>86.2%</a:t>
                      </a:r>
                      <a:endParaRPr lang="en-CA" sz="1400" dirty="0">
                        <a:solidFill>
                          <a:srgbClr val="2E3722"/>
                        </a:solidFill>
                        <a:latin typeface="+mn-lt"/>
                        <a:cs typeface="Arial" panose="020B0604020202020204" pitchFamily="34" charset="0"/>
                      </a:endParaRPr>
                    </a:p>
                  </a:txBody>
                  <a:tcPr/>
                </a:tc>
                <a:tc>
                  <a:txBody>
                    <a:bodyPr/>
                    <a:lstStyle/>
                    <a:p>
                      <a:endParaRPr lang="en-US" sz="1400" dirty="0">
                        <a:solidFill>
                          <a:srgbClr val="2E3722"/>
                        </a:solidFill>
                        <a:latin typeface="+mn-lt"/>
                        <a:cs typeface="Arial" panose="020B0604020202020204" pitchFamily="34" charset="0"/>
                      </a:endParaRPr>
                    </a:p>
                    <a:p>
                      <a:pPr algn="ctr"/>
                      <a:r>
                        <a:rPr lang="en-US" sz="1400" dirty="0">
                          <a:solidFill>
                            <a:srgbClr val="2E3722"/>
                          </a:solidFill>
                          <a:latin typeface="+mn-lt"/>
                          <a:cs typeface="Arial" panose="020B0604020202020204" pitchFamily="34" charset="0"/>
                        </a:rPr>
                        <a:t>90%</a:t>
                      </a:r>
                      <a:endParaRPr lang="en-CA" sz="1400" dirty="0">
                        <a:solidFill>
                          <a:srgbClr val="2E3722"/>
                        </a:solidFill>
                        <a:latin typeface="+mn-lt"/>
                        <a:cs typeface="Arial" panose="020B0604020202020204" pitchFamily="34" charset="0"/>
                      </a:endParaRPr>
                    </a:p>
                  </a:txBody>
                  <a:tcPr/>
                </a:tc>
                <a:extLst>
                  <a:ext uri="{0D108BD9-81ED-4DB2-BD59-A6C34878D82A}">
                    <a16:rowId xmlns:a16="http://schemas.microsoft.com/office/drawing/2014/main" val="1218484922"/>
                  </a:ext>
                </a:extLst>
              </a:tr>
              <a:tr h="3219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dirty="0">
                        <a:solidFill>
                          <a:schemeClr val="tx2">
                            <a:lumMod val="10000"/>
                          </a:schemeClr>
                        </a:solidFill>
                        <a:effectLst/>
                        <a:latin typeface="+mn-lt"/>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400" dirty="0">
                          <a:solidFill>
                            <a:schemeClr val="tx2">
                              <a:lumMod val="10000"/>
                            </a:schemeClr>
                          </a:solidFill>
                          <a:effectLst/>
                          <a:latin typeface="+mn-lt"/>
                          <a:ea typeface="Times New Roman" panose="02020603050405020304" pitchFamily="18" charset="0"/>
                          <a:cs typeface="Arial" panose="020B0604020202020204" pitchFamily="34" charset="0"/>
                        </a:rPr>
                        <a:t>Satisfaction </a:t>
                      </a:r>
                      <a:r>
                        <a:rPr lang="en-CA" sz="1400" dirty="0">
                          <a:solidFill>
                            <a:schemeClr val="tx2">
                              <a:lumMod val="10000"/>
                            </a:schemeClr>
                          </a:solidFill>
                          <a:effectLst/>
                          <a:latin typeface="+mn-lt"/>
                          <a:ea typeface="Calibri" panose="020F0502020204030204" pitchFamily="34" charset="0"/>
                          <a:cs typeface="Arial" panose="020B0604020202020204" pitchFamily="34" charset="0"/>
                        </a:rPr>
                        <a:t>with how well the staff listen to residents.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dirty="0">
                        <a:solidFill>
                          <a:schemeClr val="tx2">
                            <a:lumMod val="10000"/>
                          </a:schemeClr>
                        </a:solidFill>
                        <a:effectLst/>
                        <a:latin typeface="+mn-lt"/>
                        <a:ea typeface="Calibri" panose="020F0502020204030204" pitchFamily="34" charset="0"/>
                        <a:cs typeface="Arial" panose="020B0604020202020204" pitchFamily="34" charset="0"/>
                      </a:endParaRPr>
                    </a:p>
                  </a:txBody>
                  <a:tcPr/>
                </a:tc>
                <a:tc>
                  <a:txBody>
                    <a:bodyPr/>
                    <a:lstStyle/>
                    <a:p>
                      <a:endParaRPr lang="en-US" sz="1400" dirty="0">
                        <a:solidFill>
                          <a:srgbClr val="2E3722"/>
                        </a:solidFill>
                        <a:latin typeface="+mn-lt"/>
                        <a:cs typeface="Arial" panose="020B0604020202020204" pitchFamily="34" charset="0"/>
                      </a:endParaRPr>
                    </a:p>
                    <a:p>
                      <a:pPr algn="ctr"/>
                      <a:r>
                        <a:rPr lang="en-US" sz="1400" dirty="0">
                          <a:solidFill>
                            <a:srgbClr val="2E3722"/>
                          </a:solidFill>
                          <a:latin typeface="+mn-lt"/>
                          <a:cs typeface="Arial" panose="020B0604020202020204" pitchFamily="34" charset="0"/>
                        </a:rPr>
                        <a:t>89.7%</a:t>
                      </a:r>
                      <a:endParaRPr lang="en-CA" sz="1400" dirty="0">
                        <a:solidFill>
                          <a:srgbClr val="2E3722"/>
                        </a:solidFill>
                        <a:latin typeface="+mn-lt"/>
                        <a:cs typeface="Arial" panose="020B0604020202020204" pitchFamily="34" charset="0"/>
                      </a:endParaRPr>
                    </a:p>
                  </a:txBody>
                  <a:tcPr/>
                </a:tc>
                <a:tc>
                  <a:txBody>
                    <a:bodyPr/>
                    <a:lstStyle/>
                    <a:p>
                      <a:endParaRPr lang="en-US" sz="1400" dirty="0">
                        <a:solidFill>
                          <a:srgbClr val="2E3722"/>
                        </a:solidFill>
                        <a:latin typeface="+mn-lt"/>
                        <a:cs typeface="Arial" panose="020B0604020202020204" pitchFamily="34" charset="0"/>
                      </a:endParaRPr>
                    </a:p>
                    <a:p>
                      <a:pPr algn="ctr"/>
                      <a:r>
                        <a:rPr lang="en-US" sz="1400" dirty="0">
                          <a:solidFill>
                            <a:srgbClr val="2E3722"/>
                          </a:solidFill>
                          <a:latin typeface="+mn-lt"/>
                          <a:cs typeface="Arial" panose="020B0604020202020204" pitchFamily="34" charset="0"/>
                        </a:rPr>
                        <a:t>90%</a:t>
                      </a:r>
                      <a:endParaRPr lang="en-CA" sz="1400" dirty="0">
                        <a:solidFill>
                          <a:srgbClr val="2E3722"/>
                        </a:solidFill>
                        <a:latin typeface="+mn-lt"/>
                        <a:cs typeface="Arial" panose="020B0604020202020204" pitchFamily="34" charset="0"/>
                      </a:endParaRPr>
                    </a:p>
                  </a:txBody>
                  <a:tcPr/>
                </a:tc>
                <a:extLst>
                  <a:ext uri="{0D108BD9-81ED-4DB2-BD59-A6C34878D82A}">
                    <a16:rowId xmlns:a16="http://schemas.microsoft.com/office/drawing/2014/main" val="1052134808"/>
                  </a:ext>
                </a:extLst>
              </a:tr>
            </a:tbl>
          </a:graphicData>
        </a:graphic>
      </p:graphicFrame>
      <p:sp>
        <p:nvSpPr>
          <p:cNvPr id="7" name="Title 1">
            <a:extLst>
              <a:ext uri="{FF2B5EF4-FFF2-40B4-BE49-F238E27FC236}">
                <a16:creationId xmlns:a16="http://schemas.microsoft.com/office/drawing/2014/main" id="{9ADF1DE8-6CE7-9CEF-48E1-B2A683F2A7A5}"/>
              </a:ext>
            </a:extLst>
          </p:cNvPr>
          <p:cNvSpPr txBox="1">
            <a:spLocks/>
          </p:cNvSpPr>
          <p:nvPr/>
        </p:nvSpPr>
        <p:spPr>
          <a:xfrm>
            <a:off x="867743" y="380365"/>
            <a:ext cx="9728890" cy="81493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sz="2000" b="1">
                <a:solidFill>
                  <a:schemeClr val="bg1">
                    <a:lumMod val="50000"/>
                  </a:schemeClr>
                </a:solidFill>
                <a:latin typeface="Arial" panose="020B0604020202020204" pitchFamily="34" charset="0"/>
                <a:ea typeface="Calibri" panose="020F0502020204030204" pitchFamily="34" charset="0"/>
              </a:rPr>
              <a:t>Labdara Lithuanian Nursing Home Quality Improvement Priority Indicators 2024/2025</a:t>
            </a:r>
            <a:endParaRPr lang="en-CA" sz="2000" dirty="0">
              <a:solidFill>
                <a:schemeClr val="bg1">
                  <a:lumMod val="50000"/>
                </a:schemeClr>
              </a:solidFill>
            </a:endParaRPr>
          </a:p>
        </p:txBody>
      </p:sp>
    </p:spTree>
    <p:extLst>
      <p:ext uri="{BB962C8B-B14F-4D97-AF65-F5344CB8AC3E}">
        <p14:creationId xmlns:p14="http://schemas.microsoft.com/office/powerpoint/2010/main" val="3544395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8FB263-3415-D461-A170-8EF2BDF70085}"/>
              </a:ext>
            </a:extLst>
          </p:cNvPr>
          <p:cNvSpPr txBox="1"/>
          <p:nvPr/>
        </p:nvSpPr>
        <p:spPr>
          <a:xfrm>
            <a:off x="908526" y="360957"/>
            <a:ext cx="7984066" cy="369332"/>
          </a:xfrm>
          <a:prstGeom prst="rect">
            <a:avLst/>
          </a:prstGeom>
          <a:noFill/>
        </p:spPr>
        <p:txBody>
          <a:bodyPr wrap="square" rtlCol="0">
            <a:spAutoFit/>
          </a:bodyPr>
          <a:lstStyle/>
          <a:p>
            <a:r>
              <a:rPr lang="en-CA" dirty="0">
                <a:solidFill>
                  <a:schemeClr val="bg1">
                    <a:lumMod val="50000"/>
                  </a:schemeClr>
                </a:solidFill>
              </a:rPr>
              <a:t>Practice Changes/ Action Items to Support Quality Improvement</a:t>
            </a:r>
          </a:p>
        </p:txBody>
      </p:sp>
      <p:sp>
        <p:nvSpPr>
          <p:cNvPr id="4" name="TextBox 3">
            <a:extLst>
              <a:ext uri="{FF2B5EF4-FFF2-40B4-BE49-F238E27FC236}">
                <a16:creationId xmlns:a16="http://schemas.microsoft.com/office/drawing/2014/main" id="{A6583143-3958-7AFD-1AEA-C2CDA60005B9}"/>
              </a:ext>
            </a:extLst>
          </p:cNvPr>
          <p:cNvSpPr txBox="1"/>
          <p:nvPr/>
        </p:nvSpPr>
        <p:spPr>
          <a:xfrm>
            <a:off x="668867" y="1007533"/>
            <a:ext cx="9900810" cy="5714385"/>
          </a:xfrm>
          <a:prstGeom prst="rect">
            <a:avLst/>
          </a:prstGeom>
          <a:noFill/>
        </p:spPr>
        <p:txBody>
          <a:bodyPr wrap="square" numCol="2">
            <a:spAutoFit/>
          </a:bodyPr>
          <a:lstStyle/>
          <a:p>
            <a:pPr marL="0" lvl="0" indent="0">
              <a:buNone/>
            </a:pPr>
            <a:r>
              <a:rPr lang="en-CA" sz="1600" dirty="0">
                <a:solidFill>
                  <a:srgbClr val="2E3722"/>
                </a:solidFill>
                <a:latin typeface="Arial" panose="020B0604020202020204" pitchFamily="34" charset="0"/>
                <a:ea typeface="Calibri" panose="020F0502020204030204" pitchFamily="34" charset="0"/>
                <a:cs typeface="Arial" panose="020B0604020202020204" pitchFamily="34" charset="0"/>
              </a:rPr>
              <a:t>1</a:t>
            </a:r>
            <a:r>
              <a:rPr lang="en-CA" sz="1600" dirty="0">
                <a:solidFill>
                  <a:srgbClr val="2E3722"/>
                </a:solidFill>
                <a:effectLst/>
                <a:latin typeface="Arial" panose="020B0604020202020204" pitchFamily="34" charset="0"/>
                <a:ea typeface="Calibri" panose="020F0502020204030204" pitchFamily="34" charset="0"/>
                <a:cs typeface="Arial" panose="020B0604020202020204" pitchFamily="34" charset="0"/>
              </a:rPr>
              <a:t>. </a:t>
            </a:r>
            <a:r>
              <a:rPr lang="en-CA" sz="1600" b="1" dirty="0">
                <a:solidFill>
                  <a:srgbClr val="2B3922"/>
                </a:solidFill>
                <a:effectLst/>
                <a:latin typeface="Arial" panose="020B0604020202020204" pitchFamily="34" charset="0"/>
                <a:ea typeface="Calibri" panose="020F0502020204030204" pitchFamily="34" charset="0"/>
                <a:cs typeface="Arial" panose="020B0604020202020204" pitchFamily="34" charset="0"/>
              </a:rPr>
              <a:t>Clinical Pathway Implementation:</a:t>
            </a:r>
          </a:p>
          <a:p>
            <a:pPr marL="342900" lvl="0" indent="-342900">
              <a:buFont typeface="Wingdings" panose="05000000000000000000" pitchFamily="2" charset="2"/>
              <a:buChar char=""/>
            </a:pPr>
            <a:r>
              <a:rPr lang="en-CA" sz="1600" dirty="0">
                <a:solidFill>
                  <a:srgbClr val="2B3922"/>
                </a:solidFill>
                <a:effectLst/>
                <a:latin typeface="Arial" panose="020B0604020202020204" pitchFamily="34" charset="0"/>
                <a:ea typeface="Calibri" panose="020F0502020204030204" pitchFamily="34" charset="0"/>
                <a:cs typeface="Arial" panose="020B0604020202020204" pitchFamily="34" charset="0"/>
              </a:rPr>
              <a:t>24 Hours Assessment and Plan of Care</a:t>
            </a:r>
          </a:p>
          <a:p>
            <a:pPr marL="342900" lvl="0" indent="-342900">
              <a:buFont typeface="Wingdings" panose="05000000000000000000" pitchFamily="2" charset="2"/>
              <a:buChar char=""/>
            </a:pPr>
            <a:r>
              <a:rPr lang="en-CA" sz="1600" dirty="0">
                <a:solidFill>
                  <a:srgbClr val="2B3922"/>
                </a:solidFill>
                <a:effectLst/>
                <a:latin typeface="Arial" panose="020B0604020202020204" pitchFamily="34" charset="0"/>
                <a:ea typeface="Calibri" panose="020F0502020204030204" pitchFamily="34" charset="0"/>
                <a:cs typeface="Arial" panose="020B0604020202020204" pitchFamily="34" charset="0"/>
              </a:rPr>
              <a:t>Patient &amp; Family Centred Care (PFCC)</a:t>
            </a:r>
          </a:p>
          <a:p>
            <a:pPr marL="342900" lvl="0" indent="-342900">
              <a:buFont typeface="Wingdings" panose="05000000000000000000" pitchFamily="2" charset="2"/>
              <a:buChar char=""/>
            </a:pPr>
            <a:r>
              <a:rPr lang="en-CA" sz="1600" dirty="0">
                <a:solidFill>
                  <a:srgbClr val="2B3922"/>
                </a:solidFill>
                <a:effectLst/>
                <a:latin typeface="Arial" panose="020B0604020202020204" pitchFamily="34" charset="0"/>
                <a:ea typeface="Calibri" panose="020F0502020204030204" pitchFamily="34" charset="0"/>
                <a:cs typeface="Arial" panose="020B0604020202020204" pitchFamily="34" charset="0"/>
              </a:rPr>
              <a:t>Risk for Delirium</a:t>
            </a:r>
          </a:p>
          <a:p>
            <a:pPr marL="342900" lvl="0" indent="-342900">
              <a:buFont typeface="Wingdings" panose="05000000000000000000" pitchFamily="2" charset="2"/>
              <a:buChar char=""/>
            </a:pPr>
            <a:r>
              <a:rPr lang="en-CA" sz="1600" dirty="0">
                <a:solidFill>
                  <a:srgbClr val="2B3922"/>
                </a:solidFill>
                <a:effectLst/>
                <a:latin typeface="Arial" panose="020B0604020202020204" pitchFamily="34" charset="0"/>
                <a:ea typeface="Calibri" panose="020F0502020204030204" pitchFamily="34" charset="0"/>
                <a:cs typeface="Arial" panose="020B0604020202020204" pitchFamily="34" charset="0"/>
              </a:rPr>
              <a:t>Pain Assessment and Management</a:t>
            </a:r>
          </a:p>
          <a:p>
            <a:pPr marL="342900" lvl="0" indent="-342900">
              <a:spcAft>
                <a:spcPts val="800"/>
              </a:spcAft>
              <a:buFont typeface="Wingdings" panose="05000000000000000000" pitchFamily="2" charset="2"/>
              <a:buChar char=""/>
            </a:pPr>
            <a:r>
              <a:rPr lang="en-CA" sz="1600" dirty="0">
                <a:solidFill>
                  <a:srgbClr val="2B3922"/>
                </a:solidFill>
                <a:effectLst/>
                <a:latin typeface="Arial" panose="020B0604020202020204" pitchFamily="34" charset="0"/>
                <a:ea typeface="Calibri" panose="020F0502020204030204" pitchFamily="34" charset="0"/>
                <a:cs typeface="Arial" panose="020B0604020202020204" pitchFamily="34" charset="0"/>
              </a:rPr>
              <a:t>Feedback provided to Registered Nurses’ Association of Ontario (RNAO) and Point Click Care (PCC)</a:t>
            </a:r>
          </a:p>
          <a:p>
            <a:pPr lvl="0">
              <a:spcAft>
                <a:spcPts val="800"/>
              </a:spcAft>
            </a:pPr>
            <a:endParaRPr lang="en-CA" sz="1600" dirty="0">
              <a:solidFill>
                <a:srgbClr val="2B3922"/>
              </a:solidFill>
              <a:effectLst/>
              <a:latin typeface="Arial" panose="020B0604020202020204" pitchFamily="34" charset="0"/>
              <a:ea typeface="Calibri" panose="020F0502020204030204" pitchFamily="34" charset="0"/>
              <a:cs typeface="Arial" panose="020B0604020202020204" pitchFamily="34" charset="0"/>
            </a:endParaRPr>
          </a:p>
          <a:p>
            <a:pPr marL="0" lvl="0" indent="0">
              <a:buNone/>
            </a:pPr>
            <a:r>
              <a:rPr lang="en-CA" sz="1600" dirty="0">
                <a:solidFill>
                  <a:srgbClr val="2B3922"/>
                </a:solidFill>
                <a:latin typeface="Arial" panose="020B0604020202020204" pitchFamily="34" charset="0"/>
                <a:ea typeface="Calibri" panose="020F0502020204030204" pitchFamily="34" charset="0"/>
                <a:cs typeface="Times New Roman" panose="02020603050405020304" pitchFamily="18" charset="0"/>
              </a:rPr>
              <a:t>2</a:t>
            </a:r>
            <a:r>
              <a:rPr lang="en-CA" sz="1600" dirty="0">
                <a:solidFill>
                  <a:srgbClr val="2B3922"/>
                </a:solidFill>
                <a:effectLst/>
                <a:latin typeface="Arial" panose="020B0604020202020204" pitchFamily="34" charset="0"/>
                <a:ea typeface="Calibri" panose="020F0502020204030204" pitchFamily="34" charset="0"/>
                <a:cs typeface="Arial" panose="020B0604020202020204" pitchFamily="34" charset="0"/>
              </a:rPr>
              <a:t>. </a:t>
            </a:r>
            <a:r>
              <a:rPr lang="en-CA" sz="1600" b="1" dirty="0">
                <a:solidFill>
                  <a:srgbClr val="2B3922"/>
                </a:solidFill>
                <a:effectLst/>
                <a:latin typeface="Arial" panose="020B0604020202020204" pitchFamily="34" charset="0"/>
                <a:ea typeface="Calibri" panose="020F0502020204030204" pitchFamily="34" charset="0"/>
                <a:cs typeface="Arial" panose="020B0604020202020204" pitchFamily="34" charset="0"/>
              </a:rPr>
              <a:t>Data Integration (AMPLIFI Project)</a:t>
            </a:r>
          </a:p>
          <a:p>
            <a:pPr marL="342900" lvl="0" indent="-342900">
              <a:buFont typeface="Wingdings" panose="05000000000000000000" pitchFamily="2" charset="2"/>
              <a:buChar char=""/>
            </a:pPr>
            <a:r>
              <a:rPr lang="en-US" sz="1600" dirty="0">
                <a:solidFill>
                  <a:srgbClr val="2B3922"/>
                </a:solidFill>
                <a:effectLst/>
                <a:latin typeface="Arial" panose="020B0604020202020204" pitchFamily="34" charset="0"/>
                <a:ea typeface="Calibri" panose="020F0502020204030204" pitchFamily="34" charset="0"/>
                <a:cs typeface="Arial" panose="020B0604020202020204" pitchFamily="34" charset="0"/>
              </a:rPr>
              <a:t>Match of resident electronic health records between Labdara Nursing Home and hospital software systems </a:t>
            </a:r>
          </a:p>
          <a:p>
            <a:pPr marL="0" lvl="0" indent="0">
              <a:buNone/>
            </a:pPr>
            <a:endParaRPr lang="en-CA" sz="1600" dirty="0">
              <a:solidFill>
                <a:srgbClr val="2B3922"/>
              </a:solidFill>
              <a:effectLst/>
              <a:latin typeface="Arial" panose="020B0604020202020204" pitchFamily="34" charset="0"/>
              <a:ea typeface="Calibri" panose="020F0502020204030204" pitchFamily="34" charset="0"/>
              <a:cs typeface="Arial" panose="020B0604020202020204" pitchFamily="34" charset="0"/>
            </a:endParaRPr>
          </a:p>
          <a:p>
            <a:pPr marL="0" lvl="0" indent="0">
              <a:buNone/>
            </a:pPr>
            <a:r>
              <a:rPr lang="en-US" sz="1600" dirty="0">
                <a:solidFill>
                  <a:srgbClr val="2B3922"/>
                </a:solidFill>
                <a:latin typeface="Arial" panose="020B0604020202020204" pitchFamily="34" charset="0"/>
                <a:ea typeface="Calibri" panose="020F0502020204030204" pitchFamily="34" charset="0"/>
                <a:cs typeface="Arial" panose="020B0604020202020204" pitchFamily="34" charset="0"/>
              </a:rPr>
              <a:t>3</a:t>
            </a:r>
            <a:r>
              <a:rPr lang="en-US" sz="1600" dirty="0">
                <a:solidFill>
                  <a:srgbClr val="2B3922"/>
                </a:solidFill>
                <a:effectLst/>
                <a:latin typeface="Arial" panose="020B0604020202020204" pitchFamily="34" charset="0"/>
                <a:ea typeface="Calibri" panose="020F0502020204030204" pitchFamily="34" charset="0"/>
                <a:cs typeface="Arial" panose="020B0604020202020204" pitchFamily="34" charset="0"/>
              </a:rPr>
              <a:t>. </a:t>
            </a:r>
            <a:r>
              <a:rPr lang="en-US" sz="1600" b="1" dirty="0">
                <a:solidFill>
                  <a:srgbClr val="2B3922"/>
                </a:solidFill>
                <a:effectLst/>
                <a:latin typeface="Arial" panose="020B0604020202020204" pitchFamily="34" charset="0"/>
                <a:ea typeface="Calibri" panose="020F0502020204030204" pitchFamily="34" charset="0"/>
                <a:cs typeface="Arial" panose="020B0604020202020204" pitchFamily="34" charset="0"/>
              </a:rPr>
              <a:t>Safety and Technology:</a:t>
            </a:r>
            <a:endParaRPr lang="en-CA" sz="1600" b="1" dirty="0">
              <a:solidFill>
                <a:srgbClr val="2B3922"/>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Wingdings" panose="05000000000000000000" pitchFamily="2" charset="2"/>
              <a:buChar char=""/>
            </a:pPr>
            <a:r>
              <a:rPr lang="en-US" sz="1600" dirty="0">
                <a:solidFill>
                  <a:srgbClr val="2B3922"/>
                </a:solidFill>
                <a:effectLst/>
                <a:latin typeface="Arial" panose="020B0604020202020204" pitchFamily="34" charset="0"/>
                <a:ea typeface="Calibri" panose="020F0502020204030204" pitchFamily="34" charset="0"/>
                <a:cs typeface="Arial" panose="020B0604020202020204" pitchFamily="34" charset="0"/>
              </a:rPr>
              <a:t>Skin and Wound Application </a:t>
            </a:r>
          </a:p>
          <a:p>
            <a:pPr marL="342900" lvl="0" indent="-342900">
              <a:buFont typeface="Wingdings" panose="05000000000000000000" pitchFamily="2" charset="2"/>
              <a:buChar char=""/>
            </a:pPr>
            <a:r>
              <a:rPr lang="en-US" sz="1600" dirty="0">
                <a:solidFill>
                  <a:srgbClr val="2B3922"/>
                </a:solidFill>
                <a:effectLst/>
                <a:latin typeface="Arial" panose="020B0604020202020204" pitchFamily="34" charset="0"/>
                <a:ea typeface="Calibri" panose="020F0502020204030204" pitchFamily="34" charset="0"/>
                <a:cs typeface="Arial" panose="020B0604020202020204" pitchFamily="34" charset="0"/>
              </a:rPr>
              <a:t>Automated Dispensing Cabinets (ADC) </a:t>
            </a:r>
            <a:r>
              <a:rPr lang="en-US" sz="1600" dirty="0">
                <a:solidFill>
                  <a:srgbClr val="2B3922"/>
                </a:solidFill>
                <a:latin typeface="Arial" panose="020B0604020202020204" pitchFamily="34" charset="0"/>
                <a:ea typeface="Calibri" panose="020F0502020204030204" pitchFamily="34" charset="0"/>
                <a:cs typeface="Arial" panose="020B0604020202020204" pitchFamily="34" charset="0"/>
              </a:rPr>
              <a:t>use</a:t>
            </a:r>
          </a:p>
          <a:p>
            <a:pPr marL="342900" lvl="0" indent="-342900">
              <a:buFont typeface="Wingdings" panose="05000000000000000000" pitchFamily="2" charset="2"/>
              <a:buChar char=""/>
            </a:pPr>
            <a:r>
              <a:rPr lang="en-US" sz="1600" dirty="0">
                <a:solidFill>
                  <a:srgbClr val="2B3922"/>
                </a:solidFill>
                <a:effectLst/>
                <a:latin typeface="Arial" panose="020B0604020202020204" pitchFamily="34" charset="0"/>
                <a:ea typeface="Calibri" panose="020F0502020204030204" pitchFamily="34" charset="0"/>
                <a:cs typeface="Arial" panose="020B0604020202020204" pitchFamily="34" charset="0"/>
              </a:rPr>
              <a:t>Barcode Scanning for Medication Safety</a:t>
            </a:r>
          </a:p>
          <a:p>
            <a:pPr marL="342900" lvl="0" indent="-342900">
              <a:buFont typeface="Wingdings" panose="05000000000000000000" pitchFamily="2" charset="2"/>
              <a:buChar char=""/>
            </a:pPr>
            <a:r>
              <a:rPr lang="en-US" sz="1600" dirty="0">
                <a:solidFill>
                  <a:srgbClr val="2B3922"/>
                </a:solidFill>
                <a:latin typeface="Arial" panose="020B0604020202020204" pitchFamily="34" charset="0"/>
                <a:ea typeface="Calibri" panose="020F0502020204030204" pitchFamily="34" charset="0"/>
                <a:cs typeface="Arial" panose="020B0604020202020204" pitchFamily="34" charset="0"/>
              </a:rPr>
              <a:t>Blood Glucose Monitoring Data Integration</a:t>
            </a:r>
            <a:endParaRPr lang="en-CA" sz="1600" dirty="0">
              <a:solidFill>
                <a:srgbClr val="2B3922"/>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Wingdings" panose="05000000000000000000" pitchFamily="2" charset="2"/>
              <a:buChar char=""/>
            </a:pPr>
            <a:r>
              <a:rPr lang="en-CA" sz="1600" dirty="0">
                <a:solidFill>
                  <a:srgbClr val="2B3922"/>
                </a:solidFill>
                <a:effectLst/>
                <a:latin typeface="Arial" panose="020B0604020202020204" pitchFamily="34" charset="0"/>
                <a:ea typeface="Calibri" panose="020F0502020204030204" pitchFamily="34" charset="0"/>
                <a:cs typeface="Arial" panose="020B0604020202020204" pitchFamily="34" charset="0"/>
              </a:rPr>
              <a:t>Electronic Auditing for Infection Control Program</a:t>
            </a:r>
          </a:p>
          <a:p>
            <a:pPr marL="342900" lvl="0" indent="-342900">
              <a:buFont typeface="Wingdings" panose="05000000000000000000" pitchFamily="2" charset="2"/>
              <a:buChar char=""/>
            </a:pPr>
            <a:r>
              <a:rPr lang="en-CA" sz="1600" dirty="0">
                <a:solidFill>
                  <a:srgbClr val="2B3922"/>
                </a:solidFill>
                <a:latin typeface="Arial" panose="020B0604020202020204" pitchFamily="34" charset="0"/>
                <a:ea typeface="Calibri" panose="020F0502020204030204" pitchFamily="34" charset="0"/>
                <a:cs typeface="Arial" panose="020B0604020202020204" pitchFamily="34" charset="0"/>
              </a:rPr>
              <a:t>Diagnostic Equipment to support residents to be cared within </a:t>
            </a:r>
            <a:r>
              <a:rPr lang="en-CA" sz="1600" dirty="0" err="1">
                <a:solidFill>
                  <a:srgbClr val="2B3922"/>
                </a:solidFill>
                <a:latin typeface="Arial" panose="020B0604020202020204" pitchFamily="34" charset="0"/>
                <a:ea typeface="Calibri" panose="020F0502020204030204" pitchFamily="34" charset="0"/>
                <a:cs typeface="Arial" panose="020B0604020202020204" pitchFamily="34" charset="0"/>
              </a:rPr>
              <a:t>Labdara</a:t>
            </a:r>
            <a:r>
              <a:rPr lang="en-CA" sz="1600" dirty="0">
                <a:solidFill>
                  <a:srgbClr val="2B3922"/>
                </a:solidFill>
                <a:latin typeface="Arial" panose="020B0604020202020204" pitchFamily="34" charset="0"/>
                <a:ea typeface="Calibri" panose="020F0502020204030204" pitchFamily="34" charset="0"/>
                <a:cs typeface="Arial" panose="020B0604020202020204" pitchFamily="34" charset="0"/>
              </a:rPr>
              <a:t> Home, such as Bladder Scanner or Point of Care Testing (Influenza, Covid-19, Strep A)</a:t>
            </a:r>
            <a:endParaRPr lang="en-CA" sz="1600" dirty="0">
              <a:solidFill>
                <a:srgbClr val="2B3922"/>
              </a:solidFill>
              <a:effectLst/>
              <a:latin typeface="Arial" panose="020B0604020202020204" pitchFamily="34" charset="0"/>
              <a:ea typeface="Calibri" panose="020F0502020204030204" pitchFamily="34" charset="0"/>
              <a:cs typeface="Arial" panose="020B0604020202020204" pitchFamily="34" charset="0"/>
            </a:endParaRPr>
          </a:p>
          <a:p>
            <a:pPr lvl="0"/>
            <a:endParaRPr lang="en-US" sz="1600" dirty="0">
              <a:solidFill>
                <a:srgbClr val="2B3922"/>
              </a:solidFill>
              <a:latin typeface="Arial" panose="020B0604020202020204" pitchFamily="34" charset="0"/>
              <a:ea typeface="Calibri" panose="020F0502020204030204" pitchFamily="34" charset="0"/>
              <a:cs typeface="Arial" panose="020B0604020202020204" pitchFamily="34" charset="0"/>
            </a:endParaRPr>
          </a:p>
          <a:p>
            <a:pPr marL="0" lvl="0" indent="0">
              <a:buNone/>
            </a:pPr>
            <a:r>
              <a:rPr lang="en-US" sz="1600" dirty="0">
                <a:solidFill>
                  <a:srgbClr val="2B3922"/>
                </a:solidFill>
                <a:latin typeface="Arial" panose="020B0604020202020204" pitchFamily="34" charset="0"/>
                <a:ea typeface="Calibri" panose="020F0502020204030204" pitchFamily="34" charset="0"/>
                <a:cs typeface="Arial" panose="020B0604020202020204" pitchFamily="34" charset="0"/>
              </a:rPr>
              <a:t>4</a:t>
            </a:r>
            <a:r>
              <a:rPr lang="en-US" sz="1600" dirty="0">
                <a:solidFill>
                  <a:srgbClr val="2B3922"/>
                </a:solidFill>
                <a:effectLst/>
                <a:latin typeface="Arial" panose="020B0604020202020204" pitchFamily="34" charset="0"/>
                <a:ea typeface="Calibri" panose="020F0502020204030204" pitchFamily="34" charset="0"/>
                <a:cs typeface="Arial" panose="020B0604020202020204" pitchFamily="34" charset="0"/>
              </a:rPr>
              <a:t>. </a:t>
            </a:r>
            <a:r>
              <a:rPr lang="en-US" sz="1600" b="1" dirty="0">
                <a:solidFill>
                  <a:srgbClr val="2B3922"/>
                </a:solidFill>
                <a:effectLst/>
                <a:latin typeface="Arial" panose="020B0604020202020204" pitchFamily="34" charset="0"/>
                <a:ea typeface="Calibri" panose="020F0502020204030204" pitchFamily="34" charset="0"/>
                <a:cs typeface="Arial" panose="020B0604020202020204" pitchFamily="34" charset="0"/>
              </a:rPr>
              <a:t>Improved Staff Experience:</a:t>
            </a:r>
            <a:endParaRPr lang="en-CA" sz="1600" b="1" dirty="0">
              <a:solidFill>
                <a:srgbClr val="2B3922"/>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Wingdings" panose="05000000000000000000" pitchFamily="2" charset="2"/>
              <a:buChar char=""/>
            </a:pPr>
            <a:r>
              <a:rPr lang="en-US" sz="1600" dirty="0">
                <a:solidFill>
                  <a:srgbClr val="2B3922"/>
                </a:solidFill>
                <a:effectLst/>
                <a:latin typeface="Arial" panose="020B0604020202020204" pitchFamily="34" charset="0"/>
                <a:ea typeface="Calibri" panose="020F0502020204030204" pitchFamily="34" charset="0"/>
                <a:cs typeface="Arial" panose="020B0604020202020204" pitchFamily="34" charset="0"/>
              </a:rPr>
              <a:t>Supporting Point of Care Decision Making: Clinical Pathways, electronic Infection Control Program, Automated Dispensing Cabinets (ADC), electronic Skin and Wound Program</a:t>
            </a:r>
            <a:endParaRPr lang="en-CA" sz="1600" dirty="0">
              <a:solidFill>
                <a:srgbClr val="2B3922"/>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800"/>
              </a:spcAft>
              <a:buFont typeface="Wingdings" panose="05000000000000000000" pitchFamily="2" charset="2"/>
              <a:buChar char=""/>
            </a:pPr>
            <a:r>
              <a:rPr lang="en-US" sz="1600" dirty="0">
                <a:solidFill>
                  <a:srgbClr val="2B3922"/>
                </a:solidFill>
                <a:effectLst/>
                <a:latin typeface="Arial" panose="020B0604020202020204" pitchFamily="34" charset="0"/>
                <a:ea typeface="Calibri" panose="020F0502020204030204" pitchFamily="34" charset="0"/>
                <a:cs typeface="Arial" panose="020B0604020202020204" pitchFamily="34" charset="0"/>
              </a:rPr>
              <a:t>Satisfaction Survey and Outcome</a:t>
            </a:r>
          </a:p>
          <a:p>
            <a:pPr lvl="0">
              <a:spcAft>
                <a:spcPts val="800"/>
              </a:spcAft>
            </a:pPr>
            <a:endParaRPr lang="en-CA" sz="1600" dirty="0">
              <a:solidFill>
                <a:srgbClr val="2B3922"/>
              </a:solidFill>
              <a:latin typeface="Arial" panose="020B0604020202020204" pitchFamily="34" charset="0"/>
              <a:ea typeface="Calibri" panose="020F0502020204030204" pitchFamily="34" charset="0"/>
              <a:cs typeface="Arial" panose="020B0604020202020204" pitchFamily="34" charset="0"/>
            </a:endParaRPr>
          </a:p>
          <a:p>
            <a:pPr marL="0" lvl="0" indent="0">
              <a:buNone/>
            </a:pPr>
            <a:r>
              <a:rPr lang="en-US" sz="1600" b="1" dirty="0">
                <a:solidFill>
                  <a:srgbClr val="2B3922"/>
                </a:solidFill>
                <a:latin typeface="Arial" panose="020B0604020202020204" pitchFamily="34" charset="0"/>
                <a:ea typeface="Calibri" panose="020F0502020204030204" pitchFamily="34" charset="0"/>
                <a:cs typeface="Arial" panose="020B0604020202020204" pitchFamily="34" charset="0"/>
              </a:rPr>
              <a:t>5</a:t>
            </a:r>
            <a:r>
              <a:rPr lang="en-US" sz="1600" b="1" dirty="0">
                <a:solidFill>
                  <a:srgbClr val="2B3922"/>
                </a:solidFill>
                <a:effectLst/>
                <a:latin typeface="Arial" panose="020B0604020202020204" pitchFamily="34" charset="0"/>
                <a:ea typeface="Calibri" panose="020F0502020204030204" pitchFamily="34" charset="0"/>
                <a:cs typeface="Arial" panose="020B0604020202020204" pitchFamily="34" charset="0"/>
              </a:rPr>
              <a:t>. Residents Satisfaction Survey:</a:t>
            </a:r>
            <a:endParaRPr lang="en-CA" sz="1600" b="1" dirty="0">
              <a:solidFill>
                <a:srgbClr val="2B3922"/>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Wingdings" panose="05000000000000000000" pitchFamily="2" charset="2"/>
              <a:buChar char=""/>
            </a:pPr>
            <a:r>
              <a:rPr lang="en-US" sz="1600" dirty="0">
                <a:solidFill>
                  <a:srgbClr val="2B3922"/>
                </a:solidFill>
                <a:effectLst/>
                <a:latin typeface="Arial" panose="020B0604020202020204" pitchFamily="34" charset="0"/>
                <a:ea typeface="Calibri" panose="020F0502020204030204" pitchFamily="34" charset="0"/>
                <a:cs typeface="Arial" panose="020B0604020202020204" pitchFamily="34" charset="0"/>
              </a:rPr>
              <a:t>Satisfaction Survey and Outcome</a:t>
            </a:r>
            <a:endParaRPr lang="en-CA" sz="1600" dirty="0">
              <a:solidFill>
                <a:srgbClr val="2B3922"/>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Wingdings" panose="05000000000000000000" pitchFamily="2" charset="2"/>
              <a:buChar char=""/>
            </a:pPr>
            <a:r>
              <a:rPr lang="en-US" sz="1600" dirty="0">
                <a:solidFill>
                  <a:srgbClr val="2B3922"/>
                </a:solidFill>
                <a:effectLst/>
                <a:latin typeface="Arial" panose="020B0604020202020204" pitchFamily="34" charset="0"/>
                <a:ea typeface="Calibri" panose="020F0502020204030204" pitchFamily="34" charset="0"/>
                <a:cs typeface="Arial" panose="020B0604020202020204" pitchFamily="34" charset="0"/>
              </a:rPr>
              <a:t>Residents’ Council Feedback</a:t>
            </a:r>
            <a:endParaRPr lang="en-CA" sz="1600" dirty="0">
              <a:solidFill>
                <a:srgbClr val="2B3922"/>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800"/>
              </a:spcAft>
              <a:buFont typeface="Wingdings" panose="05000000000000000000" pitchFamily="2" charset="2"/>
              <a:buChar char=""/>
            </a:pPr>
            <a:r>
              <a:rPr lang="en-US" sz="1600" dirty="0">
                <a:solidFill>
                  <a:srgbClr val="2B3922"/>
                </a:solidFill>
                <a:effectLst/>
                <a:latin typeface="Arial" panose="020B0604020202020204" pitchFamily="34" charset="0"/>
                <a:ea typeface="Calibri" panose="020F0502020204030204" pitchFamily="34" charset="0"/>
                <a:cs typeface="Arial" panose="020B0604020202020204" pitchFamily="34" charset="0"/>
              </a:rPr>
              <a:t>Actions for improvement</a:t>
            </a:r>
            <a:endParaRPr lang="en-CA" sz="1600" dirty="0">
              <a:solidFill>
                <a:srgbClr val="2B3922"/>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Wingdings" panose="05000000000000000000" pitchFamily="2" charset="2"/>
              <a:buChar char=""/>
            </a:pPr>
            <a:endParaRPr lang="en-CA" sz="1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15154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7F7BA-DB36-0209-7FD1-D95F571AC699}"/>
              </a:ext>
            </a:extLst>
          </p:cNvPr>
          <p:cNvSpPr>
            <a:spLocks noGrp="1"/>
          </p:cNvSpPr>
          <p:nvPr>
            <p:ph type="title"/>
          </p:nvPr>
        </p:nvSpPr>
        <p:spPr>
          <a:xfrm>
            <a:off x="363895" y="753228"/>
            <a:ext cx="10384970" cy="1080938"/>
          </a:xfrm>
        </p:spPr>
        <p:txBody>
          <a:bodyPr/>
          <a:lstStyle/>
          <a:p>
            <a:r>
              <a:rPr lang="en-CA" dirty="0">
                <a:solidFill>
                  <a:schemeClr val="bg1">
                    <a:lumMod val="50000"/>
                  </a:schemeClr>
                </a:solidFill>
              </a:rPr>
              <a:t>Introduction to </a:t>
            </a:r>
            <a:r>
              <a:rPr lang="en-CA" dirty="0" err="1">
                <a:solidFill>
                  <a:schemeClr val="bg1">
                    <a:lumMod val="50000"/>
                  </a:schemeClr>
                </a:solidFill>
              </a:rPr>
              <a:t>Labdara</a:t>
            </a:r>
            <a:r>
              <a:rPr lang="en-CA" dirty="0">
                <a:solidFill>
                  <a:schemeClr val="bg1">
                    <a:lumMod val="50000"/>
                  </a:schemeClr>
                </a:solidFill>
              </a:rPr>
              <a:t> Lithuanian Nursing Home</a:t>
            </a:r>
            <a:endParaRPr lang="en-CA" dirty="0">
              <a:solidFill>
                <a:schemeClr val="bg1">
                  <a:lumMod val="50000"/>
                </a:schemeClr>
              </a:solidFill>
              <a:highlight>
                <a:srgbClr val="FFFF00"/>
              </a:highlight>
            </a:endParaRPr>
          </a:p>
        </p:txBody>
      </p:sp>
      <p:sp>
        <p:nvSpPr>
          <p:cNvPr id="3" name="Content Placeholder 2">
            <a:extLst>
              <a:ext uri="{FF2B5EF4-FFF2-40B4-BE49-F238E27FC236}">
                <a16:creationId xmlns:a16="http://schemas.microsoft.com/office/drawing/2014/main" id="{8F9CA0AF-AAAC-438C-5075-37A75817DAF8}"/>
              </a:ext>
            </a:extLst>
          </p:cNvPr>
          <p:cNvSpPr>
            <a:spLocks noGrp="1"/>
          </p:cNvSpPr>
          <p:nvPr>
            <p:ph idx="1"/>
          </p:nvPr>
        </p:nvSpPr>
        <p:spPr>
          <a:xfrm>
            <a:off x="363895" y="1950099"/>
            <a:ext cx="10851502" cy="4982546"/>
          </a:xfrm>
        </p:spPr>
        <p:txBody>
          <a:bodyPr>
            <a:normAutofit/>
          </a:bodyPr>
          <a:lstStyle/>
          <a:p>
            <a:pPr marL="0" indent="0">
              <a:buNone/>
            </a:pPr>
            <a:endParaRPr lang="en-CA" dirty="0">
              <a:solidFill>
                <a:srgbClr val="2B3922"/>
              </a:solidFill>
              <a:highlight>
                <a:srgbClr val="FFFF00"/>
              </a:highlight>
            </a:endParaRPr>
          </a:p>
          <a:p>
            <a:r>
              <a:rPr lang="en-US" sz="2000" b="0" i="0" dirty="0">
                <a:solidFill>
                  <a:srgbClr val="2E3722"/>
                </a:solidFill>
                <a:effectLst/>
                <a:latin typeface="Calibri" panose="020F0502020204030204" pitchFamily="34" charset="0"/>
                <a:ea typeface="Calibri" panose="020F0502020204030204" pitchFamily="34" charset="0"/>
                <a:cs typeface="Calibri" panose="020F0502020204030204" pitchFamily="34" charset="0"/>
              </a:rPr>
              <a:t>Labdara Lithuanian Nursing Home (LLNH) is a 90-bed long-term care home for seniors located in the West End of Toronto, Ontario, with a focus on caring for seniors of Lithuanian descent.</a:t>
            </a:r>
            <a:endParaRPr lang="en-CA" sz="2000" dirty="0">
              <a:solidFill>
                <a:srgbClr val="2E3722"/>
              </a:solidFill>
              <a:effectLst/>
              <a:latin typeface="Calibri" panose="020F0502020204030204" pitchFamily="34" charset="0"/>
              <a:ea typeface="Calibri" panose="020F0502020204030204" pitchFamily="34" charset="0"/>
              <a:cs typeface="Calibri" panose="020F0502020204030204" pitchFamily="34" charset="0"/>
            </a:endParaRPr>
          </a:p>
          <a:p>
            <a:r>
              <a:rPr lang="en-CA" sz="2000" dirty="0">
                <a:solidFill>
                  <a:srgbClr val="2E3722"/>
                </a:solidFill>
                <a:effectLst/>
                <a:latin typeface="Calibri" panose="020F0502020204030204" pitchFamily="34" charset="0"/>
                <a:ea typeface="Calibri" panose="020F0502020204030204" pitchFamily="34" charset="0"/>
                <a:cs typeface="Calibri" panose="020F0502020204030204" pitchFamily="34" charset="0"/>
              </a:rPr>
              <a:t>At Labdara we strive to be a leader in the long-term care field, recognized for high quality care and service and our commitment to working in partnership with residents and their families. We strive to design and deliver programming that meets the growing and changing needs of residents, to support each resident’s right to privacy, dignity and independence and to provide a rewarding and empowering work environment. </a:t>
            </a:r>
          </a:p>
          <a:p>
            <a:r>
              <a:rPr lang="en-CA" sz="2000" dirty="0">
                <a:solidFill>
                  <a:srgbClr val="2E3722"/>
                </a:solidFill>
                <a:effectLst/>
                <a:latin typeface="Calibri" panose="020F0502020204030204" pitchFamily="34" charset="0"/>
                <a:ea typeface="Calibri" panose="020F0502020204030204" pitchFamily="34" charset="0"/>
                <a:cs typeface="Calibri" panose="020F0502020204030204" pitchFamily="34" charset="0"/>
              </a:rPr>
              <a:t>Quality is the foundation of everything we do, aligned with our enterprise-wide strategic priorities: safety, resident centredness and resident satisfaction. In </a:t>
            </a:r>
            <a:r>
              <a:rPr lang="en-CA" sz="2000" dirty="0">
                <a:solidFill>
                  <a:srgbClr val="2E3722"/>
                </a:solidFill>
                <a:latin typeface="Calibri" panose="020F0502020204030204" pitchFamily="34" charset="0"/>
                <a:ea typeface="Calibri" panose="020F0502020204030204" pitchFamily="34" charset="0"/>
                <a:cs typeface="Calibri" panose="020F0502020204030204" pitchFamily="34" charset="0"/>
              </a:rPr>
              <a:t>January 2023 LLNH became part of </a:t>
            </a:r>
            <a:r>
              <a:rPr lang="en-CA" sz="2000" dirty="0" err="1">
                <a:solidFill>
                  <a:srgbClr val="2E3722"/>
                </a:solidFill>
                <a:latin typeface="Calibri" panose="020F0502020204030204" pitchFamily="34" charset="0"/>
                <a:ea typeface="Calibri" panose="020F0502020204030204" pitchFamily="34" charset="0"/>
                <a:cs typeface="Calibri" panose="020F0502020204030204" pitchFamily="34" charset="0"/>
              </a:rPr>
              <a:t>UniversalCare</a:t>
            </a:r>
            <a:r>
              <a:rPr lang="en-CA" sz="2000" dirty="0">
                <a:solidFill>
                  <a:srgbClr val="2E3722"/>
                </a:solidFill>
                <a:latin typeface="Calibri" panose="020F0502020204030204" pitchFamily="34" charset="0"/>
                <a:ea typeface="Calibri" panose="020F0502020204030204" pitchFamily="34" charset="0"/>
                <a:cs typeface="Calibri" panose="020F0502020204030204" pitchFamily="34" charset="0"/>
              </a:rPr>
              <a:t> Inc, management company. </a:t>
            </a:r>
            <a:r>
              <a:rPr lang="en-CA" sz="2000" dirty="0">
                <a:solidFill>
                  <a:srgbClr val="2E3722"/>
                </a:solidFill>
                <a:effectLst/>
                <a:latin typeface="Calibri" panose="020F0502020204030204" pitchFamily="34" charset="0"/>
                <a:ea typeface="Calibri" panose="020F0502020204030204" pitchFamily="34" charset="0"/>
                <a:cs typeface="Calibri" panose="020F0502020204030204" pitchFamily="34" charset="0"/>
              </a:rPr>
              <a:t>The quality improvement plan for the 2024-2025 year  is aligned with </a:t>
            </a:r>
            <a:r>
              <a:rPr lang="en-CA" sz="2000" dirty="0" err="1">
                <a:solidFill>
                  <a:srgbClr val="2E3722"/>
                </a:solidFill>
                <a:effectLst/>
                <a:latin typeface="Calibri" panose="020F0502020204030204" pitchFamily="34" charset="0"/>
                <a:ea typeface="Calibri" panose="020F0502020204030204" pitchFamily="34" charset="0"/>
                <a:cs typeface="Calibri" panose="020F0502020204030204" pitchFamily="34" charset="0"/>
              </a:rPr>
              <a:t>UniversalCare</a:t>
            </a:r>
            <a:r>
              <a:rPr lang="en-CA" sz="2000" dirty="0">
                <a:solidFill>
                  <a:srgbClr val="2E3722"/>
                </a:solidFill>
                <a:effectLst/>
                <a:latin typeface="Calibri" panose="020F0502020204030204" pitchFamily="34" charset="0"/>
                <a:ea typeface="Calibri" panose="020F0502020204030204" pitchFamily="34" charset="0"/>
                <a:cs typeface="Calibri" panose="020F0502020204030204" pitchFamily="34" charset="0"/>
              </a:rPr>
              <a:t> Pillars of success  and internal planning processes as well as objectives identified by our system partners such as the MOHLTC, </a:t>
            </a:r>
            <a:r>
              <a:rPr lang="en-CA" sz="2000" dirty="0">
                <a:solidFill>
                  <a:srgbClr val="2E3722"/>
                </a:solidFill>
                <a:latin typeface="Calibri" panose="020F0502020204030204" pitchFamily="34" charset="0"/>
                <a:ea typeface="Calibri" panose="020F0502020204030204" pitchFamily="34" charset="0"/>
                <a:cs typeface="Calibri" panose="020F0502020204030204" pitchFamily="34" charset="0"/>
              </a:rPr>
              <a:t>HQO and OHT</a:t>
            </a:r>
            <a:r>
              <a:rPr lang="en-CA" sz="2000" dirty="0">
                <a:solidFill>
                  <a:srgbClr val="2E3722"/>
                </a:solidFill>
                <a:effectLst/>
                <a:latin typeface="Calibri" panose="020F0502020204030204" pitchFamily="34" charset="0"/>
                <a:ea typeface="Calibri" panose="020F0502020204030204" pitchFamily="34" charset="0"/>
                <a:cs typeface="Calibri" panose="020F0502020204030204" pitchFamily="34" charset="0"/>
              </a:rPr>
              <a:t>. We believe that including all stakeholders in the development of quality improvement plan supports our goals and our mission of </a:t>
            </a:r>
            <a:r>
              <a:rPr lang="en-US" sz="2000" b="0" i="0" dirty="0">
                <a:solidFill>
                  <a:srgbClr val="2E3722"/>
                </a:solidFill>
                <a:effectLst/>
                <a:latin typeface="Calibri" panose="020F0502020204030204" pitchFamily="34" charset="0"/>
                <a:ea typeface="Calibri" panose="020F0502020204030204" pitchFamily="34" charset="0"/>
                <a:cs typeface="Calibri" panose="020F0502020204030204" pitchFamily="34" charset="0"/>
              </a:rPr>
              <a:t>providing a nurturing home that meets the physical, social, cultural and spiritual needs of its residents.</a:t>
            </a:r>
            <a:endParaRPr lang="en-CA" sz="2000" dirty="0">
              <a:solidFill>
                <a:srgbClr val="2E3722"/>
              </a:solidFill>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CA" dirty="0">
              <a:solidFill>
                <a:srgbClr val="2B3922"/>
              </a:solidFill>
              <a:highlight>
                <a:srgbClr val="FFFF00"/>
              </a:highlight>
            </a:endParaRPr>
          </a:p>
        </p:txBody>
      </p:sp>
    </p:spTree>
    <p:extLst>
      <p:ext uri="{BB962C8B-B14F-4D97-AF65-F5344CB8AC3E}">
        <p14:creationId xmlns:p14="http://schemas.microsoft.com/office/powerpoint/2010/main" val="4260234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6A7D9-E56E-FD81-82D9-D51101A45ADB}"/>
              </a:ext>
            </a:extLst>
          </p:cNvPr>
          <p:cNvSpPr>
            <a:spLocks noGrp="1"/>
          </p:cNvSpPr>
          <p:nvPr>
            <p:ph type="title"/>
          </p:nvPr>
        </p:nvSpPr>
        <p:spPr/>
        <p:txBody>
          <a:bodyPr/>
          <a:lstStyle/>
          <a:p>
            <a:r>
              <a:rPr lang="en-CA" dirty="0">
                <a:solidFill>
                  <a:schemeClr val="bg1">
                    <a:lumMod val="50000"/>
                  </a:schemeClr>
                </a:solidFill>
              </a:rPr>
              <a:t>Quality Improvement Outcomes </a:t>
            </a:r>
            <a:r>
              <a:rPr lang="en-CA">
                <a:solidFill>
                  <a:schemeClr val="bg1">
                    <a:lumMod val="50000"/>
                  </a:schemeClr>
                </a:solidFill>
              </a:rPr>
              <a:t>from 2022-23</a:t>
            </a:r>
            <a:endParaRPr lang="en-CA" dirty="0">
              <a:solidFill>
                <a:schemeClr val="bg1">
                  <a:lumMod val="50000"/>
                </a:schemeClr>
              </a:solidFill>
            </a:endParaRPr>
          </a:p>
        </p:txBody>
      </p:sp>
      <p:sp>
        <p:nvSpPr>
          <p:cNvPr id="5" name="TextBox 4">
            <a:extLst>
              <a:ext uri="{FF2B5EF4-FFF2-40B4-BE49-F238E27FC236}">
                <a16:creationId xmlns:a16="http://schemas.microsoft.com/office/drawing/2014/main" id="{FA47B395-8F5A-571D-A7AD-6DE6D1E5C33B}"/>
              </a:ext>
            </a:extLst>
          </p:cNvPr>
          <p:cNvSpPr txBox="1"/>
          <p:nvPr/>
        </p:nvSpPr>
        <p:spPr>
          <a:xfrm>
            <a:off x="387639" y="4715925"/>
            <a:ext cx="11116104" cy="2308324"/>
          </a:xfrm>
          <a:prstGeom prst="rect">
            <a:avLst/>
          </a:prstGeom>
          <a:noFill/>
        </p:spPr>
        <p:txBody>
          <a:bodyPr wrap="square" rtlCol="0">
            <a:spAutoFit/>
          </a:bodyPr>
          <a:lstStyle/>
          <a:p>
            <a:r>
              <a:rPr lang="en-CA" dirty="0">
                <a:solidFill>
                  <a:srgbClr val="344529"/>
                </a:solidFill>
              </a:rPr>
              <a:t>High-Level overview of successes and objectives achieved in 2023:</a:t>
            </a:r>
          </a:p>
          <a:p>
            <a:endParaRPr lang="en-CA" dirty="0">
              <a:solidFill>
                <a:srgbClr val="344529"/>
              </a:solidFill>
            </a:endParaRPr>
          </a:p>
          <a:p>
            <a:pPr marL="285750" indent="-285750">
              <a:buFont typeface="Wingdings" panose="05000000000000000000" pitchFamily="2" charset="2"/>
              <a:buChar char="§"/>
            </a:pPr>
            <a:r>
              <a:rPr lang="en-CA" dirty="0">
                <a:solidFill>
                  <a:srgbClr val="344529"/>
                </a:solidFill>
              </a:rPr>
              <a:t>Use of Physical restraints was slightly reduced. Home was successful in implementation of alternatives to restraints for some residents. The team will continue to work on this indicator in 2024/2025. </a:t>
            </a:r>
          </a:p>
          <a:p>
            <a:endParaRPr lang="en-CA" dirty="0">
              <a:solidFill>
                <a:srgbClr val="344529"/>
              </a:solidFill>
            </a:endParaRPr>
          </a:p>
          <a:p>
            <a:pPr marL="285750" indent="-285750">
              <a:buFont typeface="Wingdings" panose="05000000000000000000" pitchFamily="2" charset="2"/>
              <a:buChar char="§"/>
            </a:pPr>
            <a:r>
              <a:rPr lang="en-CA" dirty="0">
                <a:solidFill>
                  <a:srgbClr val="344529"/>
                </a:solidFill>
              </a:rPr>
              <a:t>Use of antipsychotic medication without the diagnosis of psychosis was significantly reduced as a result of collaboration of interdisciplinary team with BSO and education provided to staff, residents and families.</a:t>
            </a:r>
            <a:endParaRPr lang="en-CA" dirty="0">
              <a:solidFill>
                <a:srgbClr val="344529"/>
              </a:solidFill>
              <a:highlight>
                <a:srgbClr val="FFFF00"/>
              </a:highlight>
            </a:endParaRPr>
          </a:p>
        </p:txBody>
      </p:sp>
      <p:graphicFrame>
        <p:nvGraphicFramePr>
          <p:cNvPr id="7" name="Content Placeholder 6">
            <a:extLst>
              <a:ext uri="{FF2B5EF4-FFF2-40B4-BE49-F238E27FC236}">
                <a16:creationId xmlns:a16="http://schemas.microsoft.com/office/drawing/2014/main" id="{96A8CC9B-F96A-572A-6E52-43E0E5D501EF}"/>
              </a:ext>
            </a:extLst>
          </p:cNvPr>
          <p:cNvGraphicFramePr>
            <a:graphicFrameLocks noGrp="1"/>
          </p:cNvGraphicFramePr>
          <p:nvPr>
            <p:ph idx="1"/>
            <p:extLst>
              <p:ext uri="{D42A27DB-BD31-4B8C-83A1-F6EECF244321}">
                <p14:modId xmlns:p14="http://schemas.microsoft.com/office/powerpoint/2010/main" val="2074886489"/>
              </p:ext>
            </p:extLst>
          </p:nvPr>
        </p:nvGraphicFramePr>
        <p:xfrm>
          <a:off x="387639" y="2187750"/>
          <a:ext cx="11116104" cy="2271742"/>
        </p:xfrm>
        <a:graphic>
          <a:graphicData uri="http://schemas.openxmlformats.org/drawingml/2006/table">
            <a:tbl>
              <a:tblPr firstRow="1" bandRow="1">
                <a:tableStyleId>{5C22544A-7EE6-4342-B048-85BDC9FD1C3A}</a:tableStyleId>
              </a:tblPr>
              <a:tblGrid>
                <a:gridCol w="6394766">
                  <a:extLst>
                    <a:ext uri="{9D8B030D-6E8A-4147-A177-3AD203B41FA5}">
                      <a16:colId xmlns:a16="http://schemas.microsoft.com/office/drawing/2014/main" val="1954447940"/>
                    </a:ext>
                  </a:extLst>
                </a:gridCol>
                <a:gridCol w="2272601">
                  <a:extLst>
                    <a:ext uri="{9D8B030D-6E8A-4147-A177-3AD203B41FA5}">
                      <a16:colId xmlns:a16="http://schemas.microsoft.com/office/drawing/2014/main" val="3028214373"/>
                    </a:ext>
                  </a:extLst>
                </a:gridCol>
                <a:gridCol w="2448737">
                  <a:extLst>
                    <a:ext uri="{9D8B030D-6E8A-4147-A177-3AD203B41FA5}">
                      <a16:colId xmlns:a16="http://schemas.microsoft.com/office/drawing/2014/main" val="2023117752"/>
                    </a:ext>
                  </a:extLst>
                </a:gridCol>
              </a:tblGrid>
              <a:tr h="872138">
                <a:tc>
                  <a:txBody>
                    <a:bodyPr/>
                    <a:lstStyle/>
                    <a:p>
                      <a:pPr>
                        <a:lnSpc>
                          <a:spcPct val="107000"/>
                        </a:lnSpc>
                        <a:spcAft>
                          <a:spcPts val="800"/>
                        </a:spcAft>
                      </a:pPr>
                      <a:r>
                        <a:rPr lang="en-CA" sz="1800" kern="1200" dirty="0">
                          <a:solidFill>
                            <a:schemeClr val="tx1"/>
                          </a:solidFill>
                          <a:effectLst/>
                        </a:rPr>
                        <a:t>Quality Indicator</a:t>
                      </a:r>
                      <a:endParaRPr lang="en-CA" sz="11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CA" sz="1800" kern="1200" dirty="0">
                          <a:solidFill>
                            <a:schemeClr val="tx1"/>
                          </a:solidFill>
                          <a:effectLst/>
                        </a:rPr>
                        <a:t>Performance Identified in 2022</a:t>
                      </a:r>
                      <a:endParaRPr lang="en-CA" sz="11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CA" sz="1800" kern="1200" dirty="0">
                          <a:solidFill>
                            <a:schemeClr val="tx1"/>
                          </a:solidFill>
                          <a:effectLst/>
                        </a:rPr>
                        <a:t>Performance Identified in 2023</a:t>
                      </a:r>
                      <a:endParaRPr lang="en-CA" sz="11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419370527"/>
                  </a:ext>
                </a:extLst>
              </a:tr>
              <a:tr h="681688">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600" kern="1200" dirty="0">
                        <a:solidFill>
                          <a:srgbClr val="2E3722"/>
                        </a:solidFill>
                        <a:effectLst/>
                        <a:latin typeface="+mn-lt"/>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US" sz="1600" kern="1200" dirty="0">
                          <a:solidFill>
                            <a:srgbClr val="2E3722"/>
                          </a:solidFill>
                          <a:effectLst/>
                          <a:latin typeface="+mn-lt"/>
                        </a:rPr>
                        <a:t>Daily physical Restraints</a:t>
                      </a:r>
                    </a:p>
                  </a:txBody>
                  <a:tcPr/>
                </a:tc>
                <a:tc>
                  <a:txBody>
                    <a:bodyPr/>
                    <a:lstStyle/>
                    <a:p>
                      <a:endParaRPr lang="en-CA" sz="1600" dirty="0">
                        <a:solidFill>
                          <a:srgbClr val="2B3922"/>
                        </a:solidFill>
                      </a:endParaRPr>
                    </a:p>
                    <a:p>
                      <a:r>
                        <a:rPr lang="en-CA" sz="1600" dirty="0">
                          <a:solidFill>
                            <a:srgbClr val="2B3922"/>
                          </a:solidFill>
                        </a:rPr>
                        <a:t>7.1%</a:t>
                      </a:r>
                    </a:p>
                  </a:txBody>
                  <a:tcPr/>
                </a:tc>
                <a:tc>
                  <a:txBody>
                    <a:bodyPr/>
                    <a:lstStyle/>
                    <a:p>
                      <a:endParaRPr lang="en-CA" sz="1600" dirty="0">
                        <a:solidFill>
                          <a:srgbClr val="2B3922"/>
                        </a:solidFill>
                      </a:endParaRPr>
                    </a:p>
                    <a:p>
                      <a:r>
                        <a:rPr lang="en-CA" sz="1600" dirty="0">
                          <a:solidFill>
                            <a:srgbClr val="2B3922"/>
                          </a:solidFill>
                        </a:rPr>
                        <a:t>6.5%</a:t>
                      </a:r>
                    </a:p>
                  </a:txBody>
                  <a:tcPr/>
                </a:tc>
                <a:extLst>
                  <a:ext uri="{0D108BD9-81ED-4DB2-BD59-A6C34878D82A}">
                    <a16:rowId xmlns:a16="http://schemas.microsoft.com/office/drawing/2014/main" val="3182410096"/>
                  </a:ext>
                </a:extLst>
              </a:tr>
              <a:tr h="634419">
                <a:tc>
                  <a:txBody>
                    <a:bodyPr/>
                    <a:lstStyle/>
                    <a:p>
                      <a:pPr>
                        <a:lnSpc>
                          <a:spcPct val="107000"/>
                        </a:lnSpc>
                        <a:spcAft>
                          <a:spcPts val="800"/>
                        </a:spcAft>
                      </a:pPr>
                      <a:endParaRPr lang="en-US" sz="1600" kern="1200" dirty="0">
                        <a:solidFill>
                          <a:srgbClr val="2E3722"/>
                        </a:solidFill>
                        <a:effectLst/>
                        <a:latin typeface="+mn-lt"/>
                      </a:endParaRPr>
                    </a:p>
                    <a:p>
                      <a:pPr>
                        <a:lnSpc>
                          <a:spcPct val="107000"/>
                        </a:lnSpc>
                        <a:spcAft>
                          <a:spcPts val="800"/>
                        </a:spcAft>
                      </a:pPr>
                      <a:r>
                        <a:rPr lang="en-US" sz="1600" kern="1200" dirty="0">
                          <a:solidFill>
                            <a:srgbClr val="2E3722"/>
                          </a:solidFill>
                          <a:effectLst/>
                          <a:latin typeface="+mn-lt"/>
                        </a:rPr>
                        <a:t>Antipsychotic use without a diagnosis of psychosis</a:t>
                      </a:r>
                      <a:endParaRPr lang="en-CA" sz="1600" kern="100" dirty="0">
                        <a:solidFill>
                          <a:srgbClr val="2E3722"/>
                        </a:solidFill>
                        <a:effectLst/>
                        <a:latin typeface="+mn-lt"/>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endParaRPr lang="en-US" sz="1600" kern="1200" dirty="0">
                        <a:solidFill>
                          <a:srgbClr val="2E3722"/>
                        </a:solidFill>
                        <a:effectLst/>
                      </a:endParaRPr>
                    </a:p>
                    <a:p>
                      <a:pPr>
                        <a:lnSpc>
                          <a:spcPct val="107000"/>
                        </a:lnSpc>
                        <a:spcAft>
                          <a:spcPts val="800"/>
                        </a:spcAft>
                      </a:pPr>
                      <a:r>
                        <a:rPr lang="en-US" sz="1600" kern="1200" dirty="0">
                          <a:solidFill>
                            <a:srgbClr val="2E3722"/>
                          </a:solidFill>
                          <a:effectLst/>
                        </a:rPr>
                        <a:t>34.6%</a:t>
                      </a:r>
                      <a:endParaRPr lang="en-CA" sz="1600" kern="100" dirty="0">
                        <a:solidFill>
                          <a:srgbClr val="2E3722"/>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endParaRPr lang="en-US" sz="1600" kern="1200" dirty="0">
                        <a:solidFill>
                          <a:srgbClr val="2E3722"/>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kern="1200" dirty="0">
                          <a:solidFill>
                            <a:srgbClr val="2E3722"/>
                          </a:solidFill>
                          <a:effectLst/>
                          <a:latin typeface="Calibri" panose="020F0502020204030204" pitchFamily="34" charset="0"/>
                          <a:ea typeface="Calibri" panose="020F0502020204030204" pitchFamily="34" charset="0"/>
                          <a:cs typeface="Times New Roman" panose="02020603050405020304" pitchFamily="18" charset="0"/>
                        </a:rPr>
                        <a:t>23%</a:t>
                      </a:r>
                      <a:endParaRPr lang="en-CA" sz="1600" kern="100" dirty="0">
                        <a:solidFill>
                          <a:srgbClr val="2E3722"/>
                        </a:solidFill>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651383737"/>
                  </a:ext>
                </a:extLst>
              </a:tr>
            </a:tbl>
          </a:graphicData>
        </a:graphic>
      </p:graphicFrame>
    </p:spTree>
    <p:extLst>
      <p:ext uri="{BB962C8B-B14F-4D97-AF65-F5344CB8AC3E}">
        <p14:creationId xmlns:p14="http://schemas.microsoft.com/office/powerpoint/2010/main" val="2619417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168FA-C566-CB26-D9E0-BACA9D5C05FF}"/>
              </a:ext>
            </a:extLst>
          </p:cNvPr>
          <p:cNvSpPr>
            <a:spLocks noGrp="1"/>
          </p:cNvSpPr>
          <p:nvPr>
            <p:ph type="title"/>
          </p:nvPr>
        </p:nvSpPr>
        <p:spPr/>
        <p:txBody>
          <a:bodyPr>
            <a:normAutofit fontScale="90000"/>
          </a:bodyPr>
          <a:lstStyle/>
          <a:p>
            <a:r>
              <a:rPr lang="en-CA" dirty="0">
                <a:solidFill>
                  <a:schemeClr val="bg1">
                    <a:lumMod val="50000"/>
                  </a:schemeClr>
                </a:solidFill>
              </a:rPr>
              <a:t>Quality Improvement Outcomes from 2022-23</a:t>
            </a:r>
            <a:br>
              <a:rPr lang="en-CA" dirty="0">
                <a:solidFill>
                  <a:schemeClr val="bg1">
                    <a:lumMod val="50000"/>
                  </a:schemeClr>
                </a:solidFill>
              </a:rPr>
            </a:br>
            <a:r>
              <a:rPr lang="en-CA" dirty="0">
                <a:solidFill>
                  <a:schemeClr val="bg1">
                    <a:lumMod val="50000"/>
                  </a:schemeClr>
                </a:solidFill>
              </a:rPr>
              <a:t>Use of antipsychotic medication graph, followed by use of restraint graph</a:t>
            </a:r>
            <a:endParaRPr lang="en-CA" sz="1800" dirty="0">
              <a:highlight>
                <a:srgbClr val="FFFF00"/>
              </a:highlight>
            </a:endParaRPr>
          </a:p>
        </p:txBody>
      </p:sp>
      <p:pic>
        <p:nvPicPr>
          <p:cNvPr id="7" name="Picture 6">
            <a:extLst>
              <a:ext uri="{FF2B5EF4-FFF2-40B4-BE49-F238E27FC236}">
                <a16:creationId xmlns:a16="http://schemas.microsoft.com/office/drawing/2014/main" id="{10F5B302-5D26-85D6-B6EA-2DF90531AE50}"/>
              </a:ext>
            </a:extLst>
          </p:cNvPr>
          <p:cNvPicPr>
            <a:picLocks noChangeAspect="1"/>
          </p:cNvPicPr>
          <p:nvPr/>
        </p:nvPicPr>
        <p:blipFill>
          <a:blip r:embed="rId2"/>
          <a:stretch>
            <a:fillRect/>
          </a:stretch>
        </p:blipFill>
        <p:spPr>
          <a:xfrm>
            <a:off x="524070" y="2432349"/>
            <a:ext cx="5690118" cy="3174430"/>
          </a:xfrm>
          <a:prstGeom prst="rect">
            <a:avLst/>
          </a:prstGeom>
        </p:spPr>
      </p:pic>
      <p:pic>
        <p:nvPicPr>
          <p:cNvPr id="4" name="Picture 3">
            <a:extLst>
              <a:ext uri="{FF2B5EF4-FFF2-40B4-BE49-F238E27FC236}">
                <a16:creationId xmlns:a16="http://schemas.microsoft.com/office/drawing/2014/main" id="{6591A9D4-5F7F-FFD8-69C6-1ADCB1C84787}"/>
              </a:ext>
            </a:extLst>
          </p:cNvPr>
          <p:cNvPicPr>
            <a:picLocks noChangeAspect="1"/>
          </p:cNvPicPr>
          <p:nvPr/>
        </p:nvPicPr>
        <p:blipFill>
          <a:blip r:embed="rId3"/>
          <a:stretch>
            <a:fillRect/>
          </a:stretch>
        </p:blipFill>
        <p:spPr>
          <a:xfrm>
            <a:off x="6355914" y="2432348"/>
            <a:ext cx="5555253" cy="3174430"/>
          </a:xfrm>
          <a:prstGeom prst="rect">
            <a:avLst/>
          </a:prstGeom>
        </p:spPr>
      </p:pic>
      <p:sp>
        <p:nvSpPr>
          <p:cNvPr id="3" name="TextBox 2">
            <a:extLst>
              <a:ext uri="{FF2B5EF4-FFF2-40B4-BE49-F238E27FC236}">
                <a16:creationId xmlns:a16="http://schemas.microsoft.com/office/drawing/2014/main" id="{A21B7E16-9E07-B513-67A2-6855E5680346}"/>
              </a:ext>
            </a:extLst>
          </p:cNvPr>
          <p:cNvSpPr txBox="1"/>
          <p:nvPr/>
        </p:nvSpPr>
        <p:spPr>
          <a:xfrm>
            <a:off x="451326" y="5819365"/>
            <a:ext cx="5547084" cy="369332"/>
          </a:xfrm>
          <a:prstGeom prst="rect">
            <a:avLst/>
          </a:prstGeom>
          <a:noFill/>
        </p:spPr>
        <p:txBody>
          <a:bodyPr wrap="square" rtlCol="0">
            <a:spAutoFit/>
          </a:bodyPr>
          <a:lstStyle/>
          <a:p>
            <a:endParaRPr lang="en-CA" dirty="0">
              <a:solidFill>
                <a:schemeClr val="bg1">
                  <a:lumMod val="50000"/>
                </a:schemeClr>
              </a:solidFill>
            </a:endParaRPr>
          </a:p>
        </p:txBody>
      </p:sp>
      <p:sp>
        <p:nvSpPr>
          <p:cNvPr id="5" name="TextBox 4">
            <a:extLst>
              <a:ext uri="{FF2B5EF4-FFF2-40B4-BE49-F238E27FC236}">
                <a16:creationId xmlns:a16="http://schemas.microsoft.com/office/drawing/2014/main" id="{73ED8B5A-1AF7-4B7D-599D-128A2B81AB87}"/>
              </a:ext>
            </a:extLst>
          </p:cNvPr>
          <p:cNvSpPr txBox="1"/>
          <p:nvPr/>
        </p:nvSpPr>
        <p:spPr>
          <a:xfrm>
            <a:off x="744895" y="5751633"/>
            <a:ext cx="5547084" cy="766620"/>
          </a:xfrm>
          <a:prstGeom prst="rect">
            <a:avLst/>
          </a:prstGeom>
          <a:noFill/>
        </p:spPr>
        <p:txBody>
          <a:bodyPr wrap="square" rtlCol="0">
            <a:spAutoFit/>
          </a:bodyPr>
          <a:lstStyle/>
          <a:p>
            <a:pPr>
              <a:lnSpc>
                <a:spcPct val="107000"/>
              </a:lnSpc>
              <a:spcAft>
                <a:spcPts val="800"/>
              </a:spcAft>
            </a:pPr>
            <a:r>
              <a:rPr lang="en-US" sz="1800" kern="1200" dirty="0">
                <a:solidFill>
                  <a:srgbClr val="2E3722"/>
                </a:solidFill>
                <a:effectLst/>
                <a:latin typeface="+mn-lt"/>
              </a:rPr>
              <a:t>Antipsychotic use without a diagnosis of psychosis</a:t>
            </a:r>
          </a:p>
          <a:p>
            <a:pPr>
              <a:lnSpc>
                <a:spcPct val="107000"/>
              </a:lnSpc>
              <a:spcAft>
                <a:spcPts val="800"/>
              </a:spcAft>
            </a:pPr>
            <a:endParaRPr lang="en-CA" sz="1800" kern="100" dirty="0">
              <a:solidFill>
                <a:srgbClr val="2E3722"/>
              </a:solidFill>
              <a:effectLst/>
              <a:latin typeface="+mn-lt"/>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BB4C788B-1C47-BB2A-E109-D601B828D696}"/>
              </a:ext>
            </a:extLst>
          </p:cNvPr>
          <p:cNvSpPr txBox="1"/>
          <p:nvPr/>
        </p:nvSpPr>
        <p:spPr>
          <a:xfrm>
            <a:off x="7828989" y="5773231"/>
            <a:ext cx="3619672" cy="369332"/>
          </a:xfrm>
          <a:prstGeom prst="rect">
            <a:avLst/>
          </a:prstGeom>
          <a:noFill/>
        </p:spPr>
        <p:txBody>
          <a:bodyPr wrap="square" rtlCol="0">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800" kern="1200" dirty="0">
                <a:solidFill>
                  <a:srgbClr val="2E3722"/>
                </a:solidFill>
                <a:effectLst/>
                <a:latin typeface="+mn-lt"/>
              </a:rPr>
              <a:t>Daily physical Restraints</a:t>
            </a:r>
          </a:p>
        </p:txBody>
      </p:sp>
    </p:spTree>
    <p:extLst>
      <p:ext uri="{BB962C8B-B14F-4D97-AF65-F5344CB8AC3E}">
        <p14:creationId xmlns:p14="http://schemas.microsoft.com/office/powerpoint/2010/main" val="3717097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AF809-6452-1DC0-CD87-92C7662A086C}"/>
              </a:ext>
            </a:extLst>
          </p:cNvPr>
          <p:cNvSpPr>
            <a:spLocks noGrp="1"/>
          </p:cNvSpPr>
          <p:nvPr>
            <p:ph type="title"/>
          </p:nvPr>
        </p:nvSpPr>
        <p:spPr>
          <a:xfrm>
            <a:off x="690298" y="2490284"/>
            <a:ext cx="10811404" cy="3500535"/>
          </a:xfrm>
        </p:spPr>
        <p:txBody>
          <a:bodyPr>
            <a:normAutofit fontScale="90000"/>
          </a:bodyPr>
          <a:lstStyle/>
          <a:p>
            <a:pPr>
              <a:lnSpc>
                <a:spcPct val="100000"/>
              </a:lnSpc>
            </a:pPr>
            <a:br>
              <a:rPr lang="en-US" sz="24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br>
              <a:rPr lang="en-US" sz="1800" b="1" dirty="0">
                <a:effectLst/>
                <a:highlight>
                  <a:srgbClr val="800000"/>
                </a:highlight>
                <a:latin typeface="Arial" panose="020B0604020202020204" pitchFamily="34" charset="0"/>
                <a:ea typeface="Calibri" panose="020F0502020204030204" pitchFamily="34" charset="0"/>
                <a:cs typeface="Times New Roman" panose="02020603050405020304" pitchFamily="18" charset="0"/>
              </a:rPr>
            </a:br>
            <a:r>
              <a:rPr lang="en-US" sz="1800" dirty="0">
                <a:solidFill>
                  <a:srgbClr val="2E3722"/>
                </a:solidFill>
                <a:effectLst/>
                <a:latin typeface="Arial" panose="020B0604020202020204" pitchFamily="34" charset="0"/>
                <a:ea typeface="Calibri" panose="020F0502020204030204" pitchFamily="34" charset="0"/>
                <a:cs typeface="Times New Roman" panose="02020603050405020304" pitchFamily="18" charset="0"/>
              </a:rPr>
              <a:t>Labdara Lithuanian  Nursing Home (LLNH) </a:t>
            </a:r>
            <a:r>
              <a:rPr lang="en-US" sz="1800" dirty="0">
                <a:solidFill>
                  <a:srgbClr val="2E3722"/>
                </a:solidFill>
                <a:effectLst/>
                <a:latin typeface="Arial" panose="020B0604020202020204" pitchFamily="34" charset="0"/>
                <a:ea typeface="Calibri" panose="020F0502020204030204" pitchFamily="34" charset="0"/>
                <a:cs typeface="Arial" panose="020B0604020202020204" pitchFamily="34" charset="0"/>
              </a:rPr>
              <a:t>is pleased to share its 2023/24 Continuous Quality Improvement Plan Report. LLNH is committed to quality improvement and is reflected in our mission and strategic plan. We will be implementing the Person and Family Centred Care Best Practice Guideline ensuring residents and their families are supported to achieve their personal goals for their health and quality of life. We </a:t>
            </a:r>
            <a:r>
              <a:rPr lang="en-US" sz="1800" dirty="0">
                <a:solidFill>
                  <a:srgbClr val="2E3722"/>
                </a:solidFill>
                <a:latin typeface="Arial" panose="020B0604020202020204" pitchFamily="34" charset="0"/>
                <a:ea typeface="Calibri" panose="020F0502020204030204" pitchFamily="34" charset="0"/>
                <a:cs typeface="Arial" panose="020B0604020202020204" pitchFamily="34" charset="0"/>
              </a:rPr>
              <a:t>also will be</a:t>
            </a:r>
            <a:r>
              <a:rPr lang="en-US" sz="1800" dirty="0">
                <a:solidFill>
                  <a:srgbClr val="2E3722"/>
                </a:solidFill>
                <a:effectLst/>
                <a:latin typeface="Arial" panose="020B0604020202020204" pitchFamily="34" charset="0"/>
                <a:ea typeface="Calibri" panose="020F0502020204030204" pitchFamily="34" charset="0"/>
                <a:cs typeface="Arial" panose="020B0604020202020204" pitchFamily="34" charset="0"/>
              </a:rPr>
              <a:t> implementing the Best Practice Guidelines (BPG) on falls and fall prevention, Pain, as well as Palliative Approach to Care and End-of-Life Care; </a:t>
            </a:r>
            <a:r>
              <a:rPr lang="en-US" sz="1800" dirty="0">
                <a:solidFill>
                  <a:srgbClr val="2E3722"/>
                </a:solidFill>
                <a:effectLst/>
                <a:latin typeface="Arial" panose="020B0604020202020204" pitchFamily="34" charset="0"/>
              </a:rPr>
              <a:t>concentrating on improving or sustaining comfort and quality of life for the residents and their families facing a life-limiting illness. Our Palliative care approach encompasses  holistic services that meets the physical, emotional, social, cultural, spiritual and psychological needs of the resident and their family members.</a:t>
            </a:r>
            <a:br>
              <a:rPr lang="en-CA" sz="1800" dirty="0">
                <a:solidFill>
                  <a:srgbClr val="2E3722"/>
                </a:solidFill>
                <a:effectLst/>
                <a:latin typeface="Arial Unicode MS"/>
              </a:rPr>
            </a:br>
            <a:br>
              <a:rPr lang="en-CA" sz="1800" dirty="0">
                <a:solidFill>
                  <a:srgbClr val="2E3722"/>
                </a:solidFill>
                <a:effectLst/>
                <a:latin typeface="Arial" panose="020B0604020202020204" pitchFamily="34" charset="0"/>
                <a:ea typeface="Calibri" panose="020F0502020204030204" pitchFamily="34" charset="0"/>
                <a:cs typeface="Arial" panose="020B0604020202020204" pitchFamily="34" charset="0"/>
              </a:rPr>
            </a:br>
            <a:r>
              <a:rPr lang="en-US" sz="1800" dirty="0">
                <a:solidFill>
                  <a:srgbClr val="2E3722"/>
                </a:solidFill>
                <a:latin typeface="Arial" panose="020B0604020202020204" pitchFamily="34" charset="0"/>
                <a:ea typeface="Calibri" panose="020F0502020204030204" pitchFamily="34" charset="0"/>
                <a:cs typeface="Arial" panose="020B0604020202020204" pitchFamily="34" charset="0"/>
              </a:rPr>
              <a:t>M</a:t>
            </a:r>
            <a:r>
              <a:rPr lang="en-US" sz="1800" dirty="0">
                <a:solidFill>
                  <a:srgbClr val="2E3722"/>
                </a:solidFill>
                <a:effectLst/>
                <a:latin typeface="Arial" panose="020B0604020202020204" pitchFamily="34" charset="0"/>
                <a:ea typeface="Calibri" panose="020F0502020204030204" pitchFamily="34" charset="0"/>
                <a:cs typeface="Arial" panose="020B0604020202020204" pitchFamily="34" charset="0"/>
              </a:rPr>
              <a:t>eeting the requirements of the Fixing Long Term Care Act 2021 and Ontario Regulations 246/22, respecting Residents’ Bill of Rights, maintaining an environment that supports evidence based practices and innovation remain high priorities for Labdara Lithuanian Nursing Home. Our Continuous Quality Improvement Plan is a roadmap to integrating excellent care, collaboration and enhanced quality of life for residents in our Home.</a:t>
            </a:r>
            <a:b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br>
              <a:rPr lang="en-CA"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br>
              <a:rPr lang="en-CA"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endParaRPr lang="en-CA" sz="2000" dirty="0">
              <a:solidFill>
                <a:schemeClr val="tx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EAE50A43-0D81-22CC-5DF7-5EDF1C9687CC}"/>
              </a:ext>
            </a:extLst>
          </p:cNvPr>
          <p:cNvSpPr txBox="1"/>
          <p:nvPr/>
        </p:nvSpPr>
        <p:spPr>
          <a:xfrm>
            <a:off x="1075268" y="941416"/>
            <a:ext cx="8897180" cy="646331"/>
          </a:xfrm>
          <a:prstGeom prst="rect">
            <a:avLst/>
          </a:prstGeom>
          <a:noFill/>
        </p:spPr>
        <p:txBody>
          <a:bodyPr wrap="square" rtlCol="0">
            <a:spAutoFit/>
          </a:bodyPr>
          <a:lstStyle/>
          <a:p>
            <a:r>
              <a:rPr lang="en-US" sz="3600" b="1" dirty="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QUALITY PRIORITIES FOR 2023/24</a:t>
            </a:r>
            <a:endParaRPr lang="en-CA" sz="3600" dirty="0">
              <a:solidFill>
                <a:schemeClr val="bg1">
                  <a:lumMod val="50000"/>
                </a:schemeClr>
              </a:solidFill>
            </a:endParaRPr>
          </a:p>
        </p:txBody>
      </p:sp>
    </p:spTree>
    <p:extLst>
      <p:ext uri="{BB962C8B-B14F-4D97-AF65-F5344CB8AC3E}">
        <p14:creationId xmlns:p14="http://schemas.microsoft.com/office/powerpoint/2010/main" val="1865527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45840-E372-2B9A-3250-CD607C957594}"/>
              </a:ext>
            </a:extLst>
          </p:cNvPr>
          <p:cNvSpPr>
            <a:spLocks noGrp="1"/>
          </p:cNvSpPr>
          <p:nvPr>
            <p:ph type="title"/>
          </p:nvPr>
        </p:nvSpPr>
        <p:spPr>
          <a:xfrm>
            <a:off x="561787" y="1014944"/>
            <a:ext cx="9613861" cy="1080938"/>
          </a:xfrm>
        </p:spPr>
        <p:txBody>
          <a:bodyPr>
            <a:normAutofit fontScale="90000"/>
          </a:bodyPr>
          <a:lstStyle/>
          <a:p>
            <a:pPr>
              <a:lnSpc>
                <a:spcPct val="100000"/>
              </a:lnSpc>
            </a:pPr>
            <a:r>
              <a:rPr lang="en-US" sz="1800" b="1" dirty="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The high-level priorities for Labdara Lithuanian Nursing Home’s 2023 Continuous Quality Improvement are </a:t>
            </a:r>
            <a:r>
              <a:rPr lang="en-US" sz="1800" b="1" dirty="0">
                <a:solidFill>
                  <a:schemeClr val="bg1">
                    <a:lumMod val="50000"/>
                  </a:schemeClr>
                </a:solidFill>
                <a:latin typeface="Arial" panose="020B0604020202020204" pitchFamily="34" charset="0"/>
                <a:ea typeface="Calibri" panose="020F0502020204030204" pitchFamily="34" charset="0"/>
                <a:cs typeface="Times New Roman" panose="02020603050405020304" pitchFamily="18" charset="0"/>
              </a:rPr>
              <a:t>enhancing</a:t>
            </a:r>
            <a:r>
              <a:rPr lang="en-US" sz="1800" b="1" dirty="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b="1" dirty="0">
                <a:solidFill>
                  <a:schemeClr val="bg1">
                    <a:lumMod val="50000"/>
                  </a:schemeClr>
                </a:solidFill>
                <a:latin typeface="Arial" panose="020B0604020202020204" pitchFamily="34" charset="0"/>
                <a:ea typeface="Calibri" panose="020F0502020204030204" pitchFamily="34" charset="0"/>
                <a:cs typeface="Times New Roman" panose="02020603050405020304" pitchFamily="18" charset="0"/>
              </a:rPr>
              <a:t>care outcomes and empowering frontline staff with knowledge and skill by implementing best practice guidelines as a Pre-designate Best Practice Spotlight Organization, </a:t>
            </a:r>
            <a:r>
              <a:rPr lang="en-US" sz="1800" b="1" dirty="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supporting  innovation in data </a:t>
            </a:r>
            <a:r>
              <a:rPr lang="en-US" sz="1800" b="1" dirty="0">
                <a:solidFill>
                  <a:schemeClr val="bg1">
                    <a:lumMod val="50000"/>
                  </a:schemeClr>
                </a:solidFill>
                <a:latin typeface="Arial" panose="020B0604020202020204" pitchFamily="34" charset="0"/>
                <a:ea typeface="Calibri" panose="020F0502020204030204" pitchFamily="34" charset="0"/>
                <a:cs typeface="Times New Roman" panose="02020603050405020304" pitchFamily="18" charset="0"/>
              </a:rPr>
              <a:t>i</a:t>
            </a:r>
            <a:r>
              <a:rPr lang="en-US" sz="1800" b="1" dirty="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ntegration, and </a:t>
            </a:r>
            <a:r>
              <a:rPr lang="en-US" sz="1800" b="1" dirty="0">
                <a:solidFill>
                  <a:schemeClr val="bg1">
                    <a:lumMod val="50000"/>
                  </a:schemeClr>
                </a:solidFill>
                <a:latin typeface="Arial" panose="020B0604020202020204" pitchFamily="34" charset="0"/>
                <a:ea typeface="Calibri" panose="020F0502020204030204" pitchFamily="34" charset="0"/>
                <a:cs typeface="Times New Roman" panose="02020603050405020304" pitchFamily="18" charset="0"/>
              </a:rPr>
              <a:t>maintaining Resident and Family Satisfaction</a:t>
            </a:r>
            <a:r>
              <a:rPr lang="en-US" sz="1800" b="1" dirty="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 :</a:t>
            </a:r>
            <a:br>
              <a:rPr lang="en-CA" sz="1800" dirty="0">
                <a:effectLst/>
                <a:latin typeface="Calibri" panose="020F0502020204030204" pitchFamily="34" charset="0"/>
                <a:ea typeface="Calibri" panose="020F0502020204030204" pitchFamily="34" charset="0"/>
                <a:cs typeface="Times New Roman" panose="02020603050405020304" pitchFamily="18" charset="0"/>
              </a:rPr>
            </a:br>
            <a:endParaRPr lang="en-CA" dirty="0"/>
          </a:p>
        </p:txBody>
      </p:sp>
      <p:sp>
        <p:nvSpPr>
          <p:cNvPr id="3" name="Content Placeholder 2">
            <a:extLst>
              <a:ext uri="{FF2B5EF4-FFF2-40B4-BE49-F238E27FC236}">
                <a16:creationId xmlns:a16="http://schemas.microsoft.com/office/drawing/2014/main" id="{0D09289C-CCB7-976D-30B7-007AC31451A7}"/>
              </a:ext>
            </a:extLst>
          </p:cNvPr>
          <p:cNvSpPr>
            <a:spLocks noGrp="1"/>
          </p:cNvSpPr>
          <p:nvPr>
            <p:ph idx="1"/>
          </p:nvPr>
        </p:nvSpPr>
        <p:spPr>
          <a:xfrm>
            <a:off x="1797921" y="2404607"/>
            <a:ext cx="7701679" cy="3599316"/>
          </a:xfrm>
        </p:spPr>
        <p:txBody>
          <a:bodyPr>
            <a:normAutofit/>
          </a:bodyPr>
          <a:lstStyle/>
          <a:p>
            <a:pPr marL="342900" lvl="0" indent="-342900">
              <a:lnSpc>
                <a:spcPct val="107000"/>
              </a:lnSpc>
              <a:buFont typeface="Wingdings" panose="05000000000000000000" pitchFamily="2" charset="2"/>
              <a:buChar char=""/>
            </a:pPr>
            <a:r>
              <a:rPr lang="en-US" sz="1800" dirty="0">
                <a:solidFill>
                  <a:srgbClr val="2B3922"/>
                </a:solidFill>
                <a:effectLst/>
                <a:latin typeface="Arial" panose="020B0604020202020204" pitchFamily="34" charset="0"/>
                <a:ea typeface="Calibri" panose="020F0502020204030204" pitchFamily="34" charset="0"/>
                <a:cs typeface="Arial" panose="020B0604020202020204" pitchFamily="34" charset="0"/>
              </a:rPr>
              <a:t>Achieving Excellence in Quality of Life for residents in our Home</a:t>
            </a:r>
            <a:endParaRPr lang="en-CA" sz="1800" dirty="0">
              <a:solidFill>
                <a:srgbClr val="2B3922"/>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Wingdings" panose="05000000000000000000" pitchFamily="2" charset="2"/>
              <a:buChar char=""/>
            </a:pPr>
            <a:r>
              <a:rPr lang="en-US" sz="1800" dirty="0">
                <a:solidFill>
                  <a:srgbClr val="2B3922"/>
                </a:solidFill>
                <a:effectLst/>
                <a:latin typeface="Arial" panose="020B0604020202020204" pitchFamily="34" charset="0"/>
                <a:ea typeface="Calibri" panose="020F0502020204030204" pitchFamily="34" charset="0"/>
                <a:cs typeface="Arial" panose="020B0604020202020204" pitchFamily="34" charset="0"/>
              </a:rPr>
              <a:t>Achieving Resident’s Comfort</a:t>
            </a:r>
            <a:endParaRPr lang="en-CA" sz="1800" dirty="0">
              <a:solidFill>
                <a:srgbClr val="2B3922"/>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Wingdings" panose="05000000000000000000" pitchFamily="2" charset="2"/>
              <a:buChar char=""/>
            </a:pPr>
            <a:r>
              <a:rPr lang="en-US" sz="1800" dirty="0">
                <a:solidFill>
                  <a:srgbClr val="2B3922"/>
                </a:solidFill>
                <a:effectLst/>
                <a:latin typeface="Arial" panose="020B0604020202020204" pitchFamily="34" charset="0"/>
                <a:ea typeface="Calibri" panose="020F0502020204030204" pitchFamily="34" charset="0"/>
                <a:cs typeface="Arial" panose="020B0604020202020204" pitchFamily="34" charset="0"/>
              </a:rPr>
              <a:t>Supporting Resident’s Transition in our Home</a:t>
            </a:r>
            <a:endParaRPr lang="en-CA" sz="1800" dirty="0">
              <a:solidFill>
                <a:srgbClr val="2B3922"/>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Wingdings" panose="05000000000000000000" pitchFamily="2" charset="2"/>
              <a:buChar char=""/>
            </a:pPr>
            <a:r>
              <a:rPr lang="en-US" sz="1800" dirty="0">
                <a:solidFill>
                  <a:srgbClr val="2B3922"/>
                </a:solidFill>
                <a:effectLst/>
                <a:latin typeface="Arial" panose="020B0604020202020204" pitchFamily="34" charset="0"/>
                <a:ea typeface="Calibri" panose="020F0502020204030204" pitchFamily="34" charset="0"/>
                <a:cs typeface="Arial" panose="020B0604020202020204" pitchFamily="34" charset="0"/>
              </a:rPr>
              <a:t>Meeting Resident’s needs, wishes</a:t>
            </a:r>
          </a:p>
          <a:p>
            <a:pPr marL="342900" indent="-342900">
              <a:lnSpc>
                <a:spcPct val="107000"/>
              </a:lnSpc>
              <a:buFont typeface="Wingdings" panose="05000000000000000000" pitchFamily="2" charset="2"/>
              <a:buChar char=""/>
            </a:pPr>
            <a:r>
              <a:rPr lang="en-US" sz="1800" dirty="0">
                <a:solidFill>
                  <a:srgbClr val="2B3922"/>
                </a:solidFill>
                <a:effectLst/>
                <a:latin typeface="Arial" panose="020B0604020202020204" pitchFamily="34" charset="0"/>
                <a:ea typeface="Calibri" panose="020F0502020204030204" pitchFamily="34" charset="0"/>
                <a:cs typeface="Arial" panose="020B0604020202020204" pitchFamily="34" charset="0"/>
              </a:rPr>
              <a:t>Supporting Point of Care Decision Making</a:t>
            </a:r>
            <a:endParaRPr lang="en-CA" sz="1800" dirty="0">
              <a:solidFill>
                <a:srgbClr val="2B3922"/>
              </a:solidFill>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buFont typeface="Wingdings" panose="05000000000000000000" pitchFamily="2" charset="2"/>
              <a:buChar char=""/>
            </a:pPr>
            <a:r>
              <a:rPr lang="en-CA" sz="1800" dirty="0">
                <a:solidFill>
                  <a:srgbClr val="2B3922"/>
                </a:solidFill>
                <a:effectLst/>
                <a:latin typeface="Arial" panose="020B0604020202020204" pitchFamily="34" charset="0"/>
                <a:ea typeface="Calibri" panose="020F0502020204030204" pitchFamily="34" charset="0"/>
                <a:cs typeface="Arial" panose="020B0604020202020204" pitchFamily="34" charset="0"/>
              </a:rPr>
              <a:t>Enhancin</a:t>
            </a:r>
            <a:r>
              <a:rPr lang="en-CA" sz="1800" dirty="0">
                <a:solidFill>
                  <a:srgbClr val="2B3922"/>
                </a:solidFill>
                <a:latin typeface="Arial" panose="020B0604020202020204" pitchFamily="34" charset="0"/>
                <a:ea typeface="Calibri" panose="020F0502020204030204" pitchFamily="34" charset="0"/>
                <a:cs typeface="Arial" panose="020B0604020202020204" pitchFamily="34" charset="0"/>
              </a:rPr>
              <a:t>g screening, assessment and prevention of risk</a:t>
            </a:r>
            <a:endParaRPr lang="en-CA" sz="1800" dirty="0">
              <a:solidFill>
                <a:srgbClr val="2B3922"/>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Wingdings" panose="05000000000000000000" pitchFamily="2" charset="2"/>
              <a:buChar char=""/>
            </a:pPr>
            <a:r>
              <a:rPr lang="en-US" sz="1800" dirty="0">
                <a:solidFill>
                  <a:srgbClr val="2B3922"/>
                </a:solidFill>
                <a:effectLst/>
                <a:latin typeface="Arial" panose="020B0604020202020204" pitchFamily="34" charset="0"/>
                <a:ea typeface="Calibri" panose="020F0502020204030204" pitchFamily="34" charset="0"/>
                <a:cs typeface="Arial" panose="020B0604020202020204" pitchFamily="34" charset="0"/>
              </a:rPr>
              <a:t>Data Integration</a:t>
            </a:r>
            <a:endParaRPr lang="en-CA" sz="1800" dirty="0">
              <a:solidFill>
                <a:srgbClr val="2B3922"/>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Wingdings" panose="05000000000000000000" pitchFamily="2" charset="2"/>
              <a:buChar char=""/>
            </a:pPr>
            <a:r>
              <a:rPr lang="en-US" sz="1800" dirty="0">
                <a:solidFill>
                  <a:srgbClr val="2B3922"/>
                </a:solidFill>
                <a:effectLst/>
                <a:latin typeface="Arial" panose="020B0604020202020204" pitchFamily="34" charset="0"/>
                <a:ea typeface="Calibri" panose="020F0502020204030204" pitchFamily="34" charset="0"/>
                <a:cs typeface="Arial" panose="020B0604020202020204" pitchFamily="34" charset="0"/>
              </a:rPr>
              <a:t>Maintaining Residents’ and Staff Satisfaction </a:t>
            </a:r>
            <a:endParaRPr lang="en-CA" sz="1800" dirty="0">
              <a:solidFill>
                <a:srgbClr val="2B3922"/>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CA" dirty="0"/>
          </a:p>
        </p:txBody>
      </p:sp>
    </p:spTree>
    <p:extLst>
      <p:ext uri="{BB962C8B-B14F-4D97-AF65-F5344CB8AC3E}">
        <p14:creationId xmlns:p14="http://schemas.microsoft.com/office/powerpoint/2010/main" val="617792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59CA-77C1-E741-0AAE-3EB8816D94DF}"/>
              </a:ext>
            </a:extLst>
          </p:cNvPr>
          <p:cNvSpPr>
            <a:spLocks noGrp="1"/>
          </p:cNvSpPr>
          <p:nvPr>
            <p:ph type="title"/>
          </p:nvPr>
        </p:nvSpPr>
        <p:spPr>
          <a:xfrm>
            <a:off x="728134" y="1227667"/>
            <a:ext cx="8816802" cy="584200"/>
          </a:xfrm>
        </p:spPr>
        <p:txBody>
          <a:bodyPr>
            <a:normAutofit fontScale="90000"/>
          </a:bodyPr>
          <a:lstStyle/>
          <a:p>
            <a:pPr algn="ctr"/>
            <a:r>
              <a:rPr lang="en-US" sz="2400" b="1" dirty="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QUALITY OBJECTIVES FOR 2023/24</a:t>
            </a:r>
            <a:br>
              <a:rPr lang="en-CA" sz="180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en-CA" dirty="0">
              <a:solidFill>
                <a:schemeClr val="bg1">
                  <a:lumMod val="50000"/>
                </a:schemeClr>
              </a:solidFill>
            </a:endParaRPr>
          </a:p>
        </p:txBody>
      </p:sp>
      <p:sp>
        <p:nvSpPr>
          <p:cNvPr id="3" name="Content Placeholder 2">
            <a:extLst>
              <a:ext uri="{FF2B5EF4-FFF2-40B4-BE49-F238E27FC236}">
                <a16:creationId xmlns:a16="http://schemas.microsoft.com/office/drawing/2014/main" id="{6DE5D088-4A79-3465-57F9-67CCF41BF88E}"/>
              </a:ext>
            </a:extLst>
          </p:cNvPr>
          <p:cNvSpPr>
            <a:spLocks noGrp="1"/>
          </p:cNvSpPr>
          <p:nvPr>
            <p:ph idx="1"/>
          </p:nvPr>
        </p:nvSpPr>
        <p:spPr>
          <a:xfrm>
            <a:off x="1439334" y="2031999"/>
            <a:ext cx="8297333" cy="4699000"/>
          </a:xfrm>
        </p:spPr>
        <p:txBody>
          <a:bodyPr>
            <a:normAutofit fontScale="70000" lnSpcReduction="20000"/>
          </a:bodyPr>
          <a:lstStyle/>
          <a:p>
            <a:pPr marL="342900" lvl="0" indent="-342900">
              <a:lnSpc>
                <a:spcPct val="120000"/>
              </a:lnSpc>
              <a:buFont typeface="+mj-lt"/>
              <a:buAutoNum type="arabicPeriod"/>
            </a:pPr>
            <a:r>
              <a:rPr lang="en-US" sz="2000" dirty="0">
                <a:solidFill>
                  <a:srgbClr val="2B3922"/>
                </a:solidFill>
                <a:effectLst/>
                <a:latin typeface="Arial" panose="020B0604020202020204" pitchFamily="34" charset="0"/>
                <a:ea typeface="Calibri" panose="020F0502020204030204" pitchFamily="34" charset="0"/>
                <a:cs typeface="Arial" panose="020B0604020202020204" pitchFamily="34" charset="0"/>
              </a:rPr>
              <a:t>Achieving Excellence in Quality of Life for residents in our Home through the implementation of Person and Family Centered Care (PFCC) and Alternative to Restraints Best Practice Guideline and the Palliative Approach to Care Guideline</a:t>
            </a:r>
            <a:endParaRPr lang="en-CA" sz="2000" dirty="0">
              <a:solidFill>
                <a:srgbClr val="2B3922"/>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20000"/>
              </a:lnSpc>
              <a:buFont typeface="+mj-lt"/>
              <a:buAutoNum type="arabicPeriod"/>
            </a:pPr>
            <a:r>
              <a:rPr lang="en-US" sz="2000" dirty="0">
                <a:solidFill>
                  <a:srgbClr val="2B3922"/>
                </a:solidFill>
                <a:effectLst/>
                <a:latin typeface="Arial" panose="020B0604020202020204" pitchFamily="34" charset="0"/>
                <a:ea typeface="Calibri" panose="020F0502020204030204" pitchFamily="34" charset="0"/>
                <a:cs typeface="Arial" panose="020B0604020202020204" pitchFamily="34" charset="0"/>
              </a:rPr>
              <a:t>Achieving Resident’s Comfort through the implementation of Pain Assessment and management Best Practice Guideline and the End-of-Life Care Guideline</a:t>
            </a:r>
            <a:endParaRPr lang="en-CA" sz="2000" dirty="0">
              <a:solidFill>
                <a:srgbClr val="2B3922"/>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20000"/>
              </a:lnSpc>
              <a:buFont typeface="+mj-lt"/>
              <a:buAutoNum type="arabicPeriod"/>
            </a:pPr>
            <a:r>
              <a:rPr lang="en-US" sz="2000" dirty="0">
                <a:solidFill>
                  <a:srgbClr val="2B3922"/>
                </a:solidFill>
                <a:effectLst/>
                <a:latin typeface="Arial" panose="020B0604020202020204" pitchFamily="34" charset="0"/>
                <a:ea typeface="Calibri" panose="020F0502020204030204" pitchFamily="34" charset="0"/>
                <a:cs typeface="Arial" panose="020B0604020202020204" pitchFamily="34" charset="0"/>
              </a:rPr>
              <a:t>Supporting Resident’s Transition in our Home prior to admission through the process of pre-admission conference </a:t>
            </a:r>
            <a:r>
              <a:rPr lang="en-US" sz="2000" dirty="0">
                <a:solidFill>
                  <a:srgbClr val="2B3922"/>
                </a:solidFill>
                <a:latin typeface="Arial" panose="020B0604020202020204" pitchFamily="34" charset="0"/>
                <a:ea typeface="Calibri" panose="020F0502020204030204" pitchFamily="34" charset="0"/>
                <a:cs typeface="Arial" panose="020B0604020202020204" pitchFamily="34" charset="0"/>
              </a:rPr>
              <a:t>and on the </a:t>
            </a:r>
            <a:r>
              <a:rPr lang="en-US" sz="2000" dirty="0">
                <a:solidFill>
                  <a:srgbClr val="2B3922"/>
                </a:solidFill>
                <a:effectLst/>
                <a:latin typeface="Arial" panose="020B0604020202020204" pitchFamily="34" charset="0"/>
                <a:ea typeface="Calibri" panose="020F0502020204030204" pitchFamily="34" charset="0"/>
                <a:cs typeface="Arial" panose="020B0604020202020204" pitchFamily="34" charset="0"/>
              </a:rPr>
              <a:t>day of admission through the implementation of the Admission and 24 Hours Assessment and Plan of Care Clinical Pathway </a:t>
            </a:r>
            <a:endParaRPr lang="en-CA" sz="2000" dirty="0">
              <a:solidFill>
                <a:srgbClr val="2B3922"/>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20000"/>
              </a:lnSpc>
              <a:buFont typeface="+mj-lt"/>
              <a:buAutoNum type="arabicPeriod"/>
            </a:pPr>
            <a:r>
              <a:rPr lang="en-US" sz="2000" dirty="0">
                <a:solidFill>
                  <a:srgbClr val="2B3922"/>
                </a:solidFill>
                <a:effectLst/>
                <a:latin typeface="Arial" panose="020B0604020202020204" pitchFamily="34" charset="0"/>
                <a:ea typeface="Calibri" panose="020F0502020204030204" pitchFamily="34" charset="0"/>
                <a:cs typeface="Arial" panose="020B0604020202020204" pitchFamily="34" charset="0"/>
              </a:rPr>
              <a:t>Meeting Resident’s needs and wishes through the implementation of Clinical Pathways (Person and Family Centred Care and Pain Assessment and Management), and integration of goals of care discussions during resident care conferences</a:t>
            </a:r>
          </a:p>
          <a:p>
            <a:pPr marL="342900" lvl="0" indent="-342900">
              <a:lnSpc>
                <a:spcPct val="120000"/>
              </a:lnSpc>
              <a:buFont typeface="+mj-lt"/>
              <a:buAutoNum type="arabicPeriod"/>
            </a:pPr>
            <a:r>
              <a:rPr lang="en-US" sz="2000" dirty="0">
                <a:solidFill>
                  <a:srgbClr val="2B3922"/>
                </a:solidFill>
                <a:effectLst/>
                <a:latin typeface="Arial" panose="020B0604020202020204" pitchFamily="34" charset="0"/>
                <a:ea typeface="Calibri" panose="020F0502020204030204" pitchFamily="34" charset="0"/>
                <a:cs typeface="Arial" panose="020B0604020202020204" pitchFamily="34" charset="0"/>
              </a:rPr>
              <a:t>Data Integration through the implementation of AMPLIFI for the continuous updating of resident’s information in both hospital and Long Term Care (LTC) Home record with transition exchanges</a:t>
            </a:r>
          </a:p>
          <a:p>
            <a:pPr marL="342900" indent="-342900">
              <a:lnSpc>
                <a:spcPct val="120000"/>
              </a:lnSpc>
              <a:buFont typeface="+mj-lt"/>
              <a:buAutoNum type="arabicPeriod"/>
            </a:pPr>
            <a:r>
              <a:rPr lang="en-US" sz="2000" dirty="0">
                <a:solidFill>
                  <a:srgbClr val="2B3922"/>
                </a:solidFill>
                <a:effectLst/>
                <a:latin typeface="Arial" panose="020B0604020202020204" pitchFamily="34" charset="0"/>
                <a:ea typeface="Calibri" panose="020F0502020204030204" pitchFamily="34" charset="0"/>
                <a:cs typeface="Arial" panose="020B0604020202020204" pitchFamily="34" charset="0"/>
              </a:rPr>
              <a:t>Supporting </a:t>
            </a:r>
            <a:r>
              <a:rPr lang="en-CA" sz="2000" dirty="0">
                <a:solidFill>
                  <a:srgbClr val="2B3922"/>
                </a:solidFill>
                <a:latin typeface="Arial" panose="020B0604020202020204" pitchFamily="34" charset="0"/>
                <a:ea typeface="Calibri" panose="020F0502020204030204" pitchFamily="34" charset="0"/>
                <a:cs typeface="Arial" panose="020B0604020202020204" pitchFamily="34" charset="0"/>
              </a:rPr>
              <a:t>screening, assessment, prevention of risk and point of care decision making </a:t>
            </a:r>
            <a:r>
              <a:rPr lang="en-US" sz="2000" dirty="0">
                <a:solidFill>
                  <a:srgbClr val="2B3922"/>
                </a:solidFill>
                <a:effectLst/>
                <a:latin typeface="Arial" panose="020B0604020202020204" pitchFamily="34" charset="0"/>
                <a:ea typeface="Calibri" panose="020F0502020204030204" pitchFamily="34" charset="0"/>
                <a:cs typeface="Arial" panose="020B0604020202020204" pitchFamily="34" charset="0"/>
              </a:rPr>
              <a:t>through the implementation of Assessment Tools and Clinical Pathways that integrate with Plan of Care though Nursing Advantage Canada electronic platform for residents’ assessment</a:t>
            </a:r>
            <a:endParaRPr lang="en-CA" sz="2000" dirty="0">
              <a:solidFill>
                <a:srgbClr val="2B3922"/>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20000"/>
              </a:lnSpc>
              <a:buFont typeface="+mj-lt"/>
              <a:buAutoNum type="arabicPeriod"/>
            </a:pPr>
            <a:r>
              <a:rPr lang="en-US" sz="2000" dirty="0">
                <a:solidFill>
                  <a:srgbClr val="2B3922"/>
                </a:solidFill>
                <a:effectLst/>
                <a:latin typeface="Arial" panose="020B0604020202020204" pitchFamily="34" charset="0"/>
                <a:ea typeface="Calibri" panose="020F0502020204030204" pitchFamily="34" charset="0"/>
                <a:cs typeface="Arial" panose="020B0604020202020204" pitchFamily="34" charset="0"/>
              </a:rPr>
              <a:t>Maintaining Resident and Staff Satisfaction through Response and Action</a:t>
            </a:r>
            <a:endParaRPr lang="en-CA" dirty="0"/>
          </a:p>
        </p:txBody>
      </p:sp>
    </p:spTree>
    <p:extLst>
      <p:ext uri="{BB962C8B-B14F-4D97-AF65-F5344CB8AC3E}">
        <p14:creationId xmlns:p14="http://schemas.microsoft.com/office/powerpoint/2010/main" val="779346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45840-E372-2B9A-3250-CD607C957594}"/>
              </a:ext>
            </a:extLst>
          </p:cNvPr>
          <p:cNvSpPr>
            <a:spLocks noGrp="1"/>
          </p:cNvSpPr>
          <p:nvPr>
            <p:ph type="title" idx="4294967295"/>
          </p:nvPr>
        </p:nvSpPr>
        <p:spPr>
          <a:xfrm>
            <a:off x="1293090" y="368156"/>
            <a:ext cx="8626475" cy="901700"/>
          </a:xfrm>
        </p:spPr>
        <p:txBody>
          <a:bodyPr>
            <a:normAutofit fontScale="90000"/>
          </a:bodyPr>
          <a:lstStyle/>
          <a:p>
            <a:pPr>
              <a:lnSpc>
                <a:spcPct val="107000"/>
              </a:lnSpc>
              <a:spcAft>
                <a:spcPts val="800"/>
              </a:spcAft>
            </a:pPr>
            <a:br>
              <a:rPr lang="en-CA"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Arial" panose="020B0604020202020204" pitchFamily="34" charset="0"/>
                <a:ea typeface="Calibri" panose="020F0502020204030204" pitchFamily="34" charset="0"/>
                <a:cs typeface="Times New Roman" panose="02020603050405020304" pitchFamily="18" charset="0"/>
              </a:rPr>
              <a:t> </a:t>
            </a:r>
            <a:br>
              <a:rPr lang="en-CA" sz="1800" dirty="0">
                <a:effectLst/>
                <a:latin typeface="Calibri" panose="020F0502020204030204" pitchFamily="34" charset="0"/>
                <a:ea typeface="Calibri" panose="020F0502020204030204" pitchFamily="34" charset="0"/>
                <a:cs typeface="Times New Roman" panose="02020603050405020304" pitchFamily="18" charset="0"/>
              </a:rPr>
            </a:br>
            <a:r>
              <a:rPr lang="en-US" sz="2200" b="1" dirty="0">
                <a:solidFill>
                  <a:schemeClr val="bg1">
                    <a:lumMod val="50000"/>
                  </a:schemeClr>
                </a:solidFill>
                <a:effectLst/>
                <a:latin typeface="Arial" panose="020B0604020202020204" pitchFamily="34" charset="0"/>
                <a:ea typeface="Calibri" panose="020F0502020204030204" pitchFamily="34" charset="0"/>
                <a:cs typeface="Times New Roman" panose="02020603050405020304" pitchFamily="18" charset="0"/>
              </a:rPr>
              <a:t>QIP PLANNING CYCLE AND PRIORITY SETTING PROCESS</a:t>
            </a:r>
            <a:br>
              <a:rPr lang="en-CA" sz="1800" dirty="0">
                <a:effectLst/>
                <a:latin typeface="Calibri" panose="020F0502020204030204" pitchFamily="34" charset="0"/>
                <a:ea typeface="Calibri" panose="020F0502020204030204" pitchFamily="34" charset="0"/>
                <a:cs typeface="Times New Roman" panose="02020603050405020304" pitchFamily="18" charset="0"/>
              </a:rPr>
            </a:br>
            <a:endParaRPr lang="en-CA" dirty="0"/>
          </a:p>
        </p:txBody>
      </p:sp>
      <p:sp>
        <p:nvSpPr>
          <p:cNvPr id="3" name="Content Placeholder 2">
            <a:extLst>
              <a:ext uri="{FF2B5EF4-FFF2-40B4-BE49-F238E27FC236}">
                <a16:creationId xmlns:a16="http://schemas.microsoft.com/office/drawing/2014/main" id="{0D09289C-CCB7-976D-30B7-007AC31451A7}"/>
              </a:ext>
            </a:extLst>
          </p:cNvPr>
          <p:cNvSpPr>
            <a:spLocks noGrp="1"/>
          </p:cNvSpPr>
          <p:nvPr>
            <p:ph idx="4294967295"/>
          </p:nvPr>
        </p:nvSpPr>
        <p:spPr>
          <a:xfrm>
            <a:off x="147783" y="1269856"/>
            <a:ext cx="10538690" cy="5588144"/>
          </a:xfrm>
        </p:spPr>
        <p:txBody>
          <a:bodyPr>
            <a:normAutofit fontScale="85000" lnSpcReduction="20000"/>
          </a:bodyPr>
          <a:lstStyle/>
          <a:p>
            <a:pPr marL="0" indent="0">
              <a:lnSpc>
                <a:spcPct val="120000"/>
              </a:lnSpc>
              <a:spcAft>
                <a:spcPts val="800"/>
              </a:spcAft>
              <a:buNone/>
            </a:pPr>
            <a:r>
              <a:rPr lang="en-US" sz="1900" dirty="0">
                <a:solidFill>
                  <a:srgbClr val="2B3922"/>
                </a:solidFill>
                <a:effectLst/>
                <a:latin typeface="Arial" panose="020B0604020202020204" pitchFamily="34" charset="0"/>
                <a:ea typeface="Calibri" panose="020F0502020204030204" pitchFamily="34" charset="0"/>
                <a:cs typeface="Arial" panose="020B0604020202020204" pitchFamily="34" charset="0"/>
              </a:rPr>
              <a:t>Labdara Lithuanian Nursing Home has developed an annual planning cycle for their Continuous Quality Improvement Report  and Quality Improvement Plan (QIP).</a:t>
            </a:r>
            <a:endParaRPr lang="en-CA" sz="1900" dirty="0">
              <a:solidFill>
                <a:srgbClr val="2B3922"/>
              </a:solidFill>
              <a:effectLst/>
              <a:latin typeface="Arial" panose="020B0604020202020204" pitchFamily="34" charset="0"/>
              <a:ea typeface="Calibri" panose="020F0502020204030204" pitchFamily="34" charset="0"/>
              <a:cs typeface="Arial" panose="020B0604020202020204" pitchFamily="34" charset="0"/>
            </a:endParaRPr>
          </a:p>
          <a:p>
            <a:pPr marL="0" indent="0">
              <a:lnSpc>
                <a:spcPct val="120000"/>
              </a:lnSpc>
              <a:spcAft>
                <a:spcPts val="800"/>
              </a:spcAft>
              <a:buNone/>
            </a:pPr>
            <a:r>
              <a:rPr lang="en-US" sz="1600" dirty="0">
                <a:solidFill>
                  <a:srgbClr val="2B3922"/>
                </a:solidFill>
                <a:latin typeface="Arial" panose="020B0604020202020204" pitchFamily="34" charset="0"/>
                <a:ea typeface="Calibri" panose="020F0502020204030204" pitchFamily="34" charset="0"/>
                <a:cs typeface="Arial" panose="020B0604020202020204" pitchFamily="34" charset="0"/>
              </a:rPr>
              <a:t>	</a:t>
            </a:r>
            <a:r>
              <a:rPr lang="en-US" sz="1800" dirty="0">
                <a:solidFill>
                  <a:srgbClr val="2B3922"/>
                </a:solidFill>
                <a:latin typeface="Arial" panose="020B0604020202020204" pitchFamily="34" charset="0"/>
                <a:ea typeface="Calibri" panose="020F0502020204030204" pitchFamily="34" charset="0"/>
                <a:cs typeface="Arial" panose="020B0604020202020204" pitchFamily="34" charset="0"/>
              </a:rPr>
              <a:t>Quality Improvement</a:t>
            </a:r>
            <a:r>
              <a:rPr lang="en-US" sz="1800" dirty="0">
                <a:solidFill>
                  <a:srgbClr val="2B3922"/>
                </a:solidFill>
                <a:effectLst/>
                <a:latin typeface="Arial" panose="020B0604020202020204" pitchFamily="34" charset="0"/>
                <a:ea typeface="Calibri" panose="020F0502020204030204" pitchFamily="34" charset="0"/>
                <a:cs typeface="Arial" panose="020B0604020202020204" pitchFamily="34" charset="0"/>
              </a:rPr>
              <a:t> planning includes an evaluation of the following factors to identify preliminary priorities:</a:t>
            </a:r>
            <a:endParaRPr lang="en-CA" sz="1800" dirty="0">
              <a:solidFill>
                <a:srgbClr val="2B3922"/>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20000"/>
              </a:lnSpc>
              <a:buFont typeface="Symbol" panose="05050102010706020507" pitchFamily="18" charset="2"/>
              <a:buChar char=""/>
            </a:pPr>
            <a:r>
              <a:rPr lang="en-US" sz="1800" dirty="0">
                <a:solidFill>
                  <a:srgbClr val="2B3922"/>
                </a:solidFill>
                <a:latin typeface="Arial" panose="020B0604020202020204" pitchFamily="34" charset="0"/>
                <a:ea typeface="Calibri" panose="020F0502020204030204" pitchFamily="34" charset="0"/>
                <a:cs typeface="Arial" panose="020B0604020202020204" pitchFamily="34" charset="0"/>
              </a:rPr>
              <a:t>P</a:t>
            </a:r>
            <a:r>
              <a:rPr lang="en-US" sz="1800" dirty="0">
                <a:solidFill>
                  <a:srgbClr val="2B3922"/>
                </a:solidFill>
                <a:effectLst/>
                <a:latin typeface="Arial" panose="020B0604020202020204" pitchFamily="34" charset="0"/>
                <a:ea typeface="Calibri" panose="020F0502020204030204" pitchFamily="34" charset="0"/>
                <a:cs typeface="Arial" panose="020B0604020202020204" pitchFamily="34" charset="0"/>
              </a:rPr>
              <a:t>rogress achieved in past year based on previous QIP;</a:t>
            </a:r>
            <a:endParaRPr lang="en-CA" sz="1800" dirty="0">
              <a:solidFill>
                <a:srgbClr val="2B3922"/>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20000"/>
              </a:lnSpc>
              <a:buFont typeface="Symbol" panose="05050102010706020507" pitchFamily="18" charset="2"/>
              <a:buChar char=""/>
            </a:pPr>
            <a:r>
              <a:rPr lang="en-US" sz="1800" dirty="0">
                <a:solidFill>
                  <a:srgbClr val="2B3922"/>
                </a:solidFill>
                <a:latin typeface="Arial" panose="020B0604020202020204" pitchFamily="34" charset="0"/>
                <a:ea typeface="Calibri" panose="020F0502020204030204" pitchFamily="34" charset="0"/>
                <a:cs typeface="Arial" panose="020B0604020202020204" pitchFamily="34" charset="0"/>
              </a:rPr>
              <a:t>O</a:t>
            </a:r>
            <a:r>
              <a:rPr lang="en-US" sz="1800" dirty="0">
                <a:solidFill>
                  <a:srgbClr val="2B3922"/>
                </a:solidFill>
                <a:effectLst/>
                <a:latin typeface="Arial" panose="020B0604020202020204" pitchFamily="34" charset="0"/>
                <a:ea typeface="Calibri" panose="020F0502020204030204" pitchFamily="34" charset="0"/>
                <a:cs typeface="Arial" panose="020B0604020202020204" pitchFamily="34" charset="0"/>
              </a:rPr>
              <a:t>ngoing analysis of performance data over time available from the Canadian Institute for Health Information (CIHI); with areas indicating a decline in performance over time and/or where benchmarking against self-identified peer organizations suggests improvement required</a:t>
            </a:r>
            <a:endParaRPr lang="en-CA" sz="1800" dirty="0">
              <a:solidFill>
                <a:srgbClr val="2B3922"/>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20000"/>
              </a:lnSpc>
              <a:buFont typeface="Symbol" panose="05050102010706020507" pitchFamily="18" charset="2"/>
              <a:buChar char=""/>
            </a:pPr>
            <a:r>
              <a:rPr lang="en-US" sz="1800" dirty="0">
                <a:solidFill>
                  <a:srgbClr val="2B3922"/>
                </a:solidFill>
                <a:effectLst/>
                <a:latin typeface="Arial" panose="020B0604020202020204" pitchFamily="34" charset="0"/>
                <a:ea typeface="Calibri" panose="020F0502020204030204" pitchFamily="34" charset="0"/>
                <a:cs typeface="Arial" panose="020B0604020202020204" pitchFamily="34" charset="0"/>
              </a:rPr>
              <a:t>MDS (Minimum Data Set) Indicators Raw Data Reports available in Point Click Care</a:t>
            </a:r>
            <a:endParaRPr lang="en-CA" sz="1800" dirty="0">
              <a:solidFill>
                <a:srgbClr val="2B3922"/>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20000"/>
              </a:lnSpc>
              <a:buFont typeface="Symbol" panose="05050102010706020507" pitchFamily="18" charset="2"/>
              <a:buChar char=""/>
            </a:pPr>
            <a:r>
              <a:rPr lang="en-US" sz="1800" dirty="0">
                <a:solidFill>
                  <a:srgbClr val="2B3922"/>
                </a:solidFill>
                <a:latin typeface="Arial" panose="020B0604020202020204" pitchFamily="34" charset="0"/>
                <a:ea typeface="Calibri" panose="020F0502020204030204" pitchFamily="34" charset="0"/>
                <a:cs typeface="Arial" panose="020B0604020202020204" pitchFamily="34" charset="0"/>
              </a:rPr>
              <a:t>R</a:t>
            </a:r>
            <a:r>
              <a:rPr lang="en-US" sz="1800" dirty="0">
                <a:solidFill>
                  <a:srgbClr val="2B3922"/>
                </a:solidFill>
                <a:effectLst/>
                <a:latin typeface="Arial" panose="020B0604020202020204" pitchFamily="34" charset="0"/>
                <a:ea typeface="Calibri" panose="020F0502020204030204" pitchFamily="34" charset="0"/>
                <a:cs typeface="Arial" panose="020B0604020202020204" pitchFamily="34" charset="0"/>
              </a:rPr>
              <a:t>esident, family and staff experience survey results; </a:t>
            </a:r>
          </a:p>
          <a:p>
            <a:pPr marL="342900" lvl="0" indent="-342900">
              <a:lnSpc>
                <a:spcPct val="120000"/>
              </a:lnSpc>
              <a:buFont typeface="Symbol" panose="05050102010706020507" pitchFamily="18" charset="2"/>
              <a:buChar char=""/>
            </a:pPr>
            <a:r>
              <a:rPr lang="en-US" sz="1800" dirty="0">
                <a:solidFill>
                  <a:srgbClr val="2B3922"/>
                </a:solidFill>
                <a:effectLst/>
                <a:latin typeface="Arial" panose="020B0604020202020204" pitchFamily="34" charset="0"/>
                <a:ea typeface="Calibri" panose="020F0502020204030204" pitchFamily="34" charset="0"/>
                <a:cs typeface="Arial" panose="020B0604020202020204" pitchFamily="34" charset="0"/>
              </a:rPr>
              <a:t>Identified priorities through program evaluations  and recommendations from the homes continuous quality improvement committee</a:t>
            </a:r>
          </a:p>
          <a:p>
            <a:pPr marL="342900" lvl="0" indent="-342900">
              <a:lnSpc>
                <a:spcPct val="120000"/>
              </a:lnSpc>
              <a:buFont typeface="Symbol" panose="05050102010706020507" pitchFamily="18" charset="2"/>
              <a:buChar char=""/>
            </a:pPr>
            <a:r>
              <a:rPr lang="en-US" sz="1800" dirty="0">
                <a:solidFill>
                  <a:srgbClr val="2B3922"/>
                </a:solidFill>
                <a:latin typeface="Arial" panose="020B0604020202020204" pitchFamily="34" charset="0"/>
                <a:ea typeface="Calibri" panose="020F0502020204030204" pitchFamily="34" charset="0"/>
                <a:cs typeface="Arial" panose="020B0604020202020204" pitchFamily="34" charset="0"/>
              </a:rPr>
              <a:t>Results of care and service audits</a:t>
            </a:r>
            <a:endParaRPr lang="en-CA" sz="1800" dirty="0">
              <a:solidFill>
                <a:srgbClr val="2B3922"/>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20000"/>
              </a:lnSpc>
              <a:buFont typeface="Symbol" panose="05050102010706020507" pitchFamily="18" charset="2"/>
              <a:buChar char=""/>
            </a:pPr>
            <a:r>
              <a:rPr lang="en-US" sz="1800" dirty="0">
                <a:solidFill>
                  <a:srgbClr val="2B3922"/>
                </a:solidFill>
                <a:latin typeface="Arial" panose="020B0604020202020204" pitchFamily="34" charset="0"/>
                <a:ea typeface="Calibri" panose="020F0502020204030204" pitchFamily="34" charset="0"/>
                <a:cs typeface="Arial" panose="020B0604020202020204" pitchFamily="34" charset="0"/>
              </a:rPr>
              <a:t>E</a:t>
            </a:r>
            <a:r>
              <a:rPr lang="en-US" sz="1800" dirty="0">
                <a:solidFill>
                  <a:srgbClr val="2B3922"/>
                </a:solidFill>
                <a:effectLst/>
                <a:latin typeface="Arial" panose="020B0604020202020204" pitchFamily="34" charset="0"/>
                <a:ea typeface="Calibri" panose="020F0502020204030204" pitchFamily="34" charset="0"/>
                <a:cs typeface="Arial" panose="020B0604020202020204" pitchFamily="34" charset="0"/>
              </a:rPr>
              <a:t>mergent issues identified internally (trends in critical incidents) and/or externally;</a:t>
            </a:r>
            <a:endParaRPr lang="en-CA" sz="1800" dirty="0">
              <a:solidFill>
                <a:srgbClr val="2B3922"/>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20000"/>
              </a:lnSpc>
              <a:buFont typeface="Symbol" panose="05050102010706020507" pitchFamily="18" charset="2"/>
              <a:buChar char=""/>
            </a:pPr>
            <a:r>
              <a:rPr lang="en-US" sz="1800" dirty="0">
                <a:solidFill>
                  <a:srgbClr val="2B3922"/>
                </a:solidFill>
                <a:latin typeface="Arial" panose="020B0604020202020204" pitchFamily="34" charset="0"/>
                <a:ea typeface="Calibri" panose="020F0502020204030204" pitchFamily="34" charset="0"/>
                <a:cs typeface="Arial" panose="020B0604020202020204" pitchFamily="34" charset="0"/>
              </a:rPr>
              <a:t>I</a:t>
            </a:r>
            <a:r>
              <a:rPr lang="en-US" sz="1800" dirty="0">
                <a:solidFill>
                  <a:srgbClr val="2B3922"/>
                </a:solidFill>
                <a:effectLst/>
                <a:latin typeface="Arial" panose="020B0604020202020204" pitchFamily="34" charset="0"/>
                <a:ea typeface="Calibri" panose="020F0502020204030204" pitchFamily="34" charset="0"/>
                <a:cs typeface="Arial" panose="020B0604020202020204" pitchFamily="34" charset="0"/>
              </a:rPr>
              <a:t>nput from residents, families, staff, leaders and external partners.</a:t>
            </a:r>
            <a:endParaRPr lang="en-CA" sz="1800" dirty="0">
              <a:solidFill>
                <a:srgbClr val="2B3922"/>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20000"/>
              </a:lnSpc>
              <a:buFont typeface="Symbol" panose="05050102010706020507" pitchFamily="18" charset="2"/>
              <a:buChar char=""/>
            </a:pPr>
            <a:r>
              <a:rPr lang="en-CA" sz="1800" dirty="0">
                <a:solidFill>
                  <a:srgbClr val="2B3922"/>
                </a:solidFill>
                <a:latin typeface="Arial" panose="020B0604020202020204" pitchFamily="34" charset="0"/>
                <a:ea typeface="Calibri" panose="020F0502020204030204" pitchFamily="34" charset="0"/>
                <a:cs typeface="Arial" panose="020B0604020202020204" pitchFamily="34" charset="0"/>
              </a:rPr>
              <a:t>M</a:t>
            </a:r>
            <a:r>
              <a:rPr lang="en-CA" sz="1800" dirty="0">
                <a:solidFill>
                  <a:srgbClr val="2B3922"/>
                </a:solidFill>
                <a:effectLst/>
                <a:latin typeface="Arial" panose="020B0604020202020204" pitchFamily="34" charset="0"/>
                <a:ea typeface="Calibri" panose="020F0502020204030204" pitchFamily="34" charset="0"/>
                <a:cs typeface="Arial" panose="020B0604020202020204" pitchFamily="34" charset="0"/>
              </a:rPr>
              <a:t>andated provincial improvement priorities (e.g., HQO)</a:t>
            </a:r>
          </a:p>
          <a:p>
            <a:pPr marL="342900" lvl="0" indent="-342900">
              <a:lnSpc>
                <a:spcPct val="120000"/>
              </a:lnSpc>
              <a:spcAft>
                <a:spcPts val="800"/>
              </a:spcAft>
              <a:buFont typeface="Symbol" panose="05050102010706020507" pitchFamily="18" charset="2"/>
              <a:buChar char=""/>
            </a:pPr>
            <a:r>
              <a:rPr lang="en-CA" sz="1800" dirty="0">
                <a:solidFill>
                  <a:srgbClr val="2B3922"/>
                </a:solidFill>
                <a:effectLst/>
                <a:latin typeface="Arial" panose="020B0604020202020204" pitchFamily="34" charset="0"/>
                <a:ea typeface="Calibri" panose="020F0502020204030204" pitchFamily="34" charset="0"/>
                <a:cs typeface="Arial" panose="020B0604020202020204" pitchFamily="34" charset="0"/>
              </a:rPr>
              <a:t>Acts and Regulations for Long Term Care Homes, other applicable legislations and best practice guidelines</a:t>
            </a:r>
            <a:endParaRPr lang="en-CA" dirty="0"/>
          </a:p>
        </p:txBody>
      </p:sp>
    </p:spTree>
    <p:extLst>
      <p:ext uri="{BB962C8B-B14F-4D97-AF65-F5344CB8AC3E}">
        <p14:creationId xmlns:p14="http://schemas.microsoft.com/office/powerpoint/2010/main" val="3477027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BDE7B4-F32C-20C5-C1F3-64D42939A5B9}"/>
              </a:ext>
            </a:extLst>
          </p:cNvPr>
          <p:cNvSpPr>
            <a:spLocks noGrp="1"/>
          </p:cNvSpPr>
          <p:nvPr>
            <p:ph idx="4294967295"/>
          </p:nvPr>
        </p:nvSpPr>
        <p:spPr>
          <a:xfrm>
            <a:off x="1320800" y="723900"/>
            <a:ext cx="8613775" cy="5546725"/>
          </a:xfrm>
        </p:spPr>
        <p:txBody>
          <a:bodyPr>
            <a:normAutofit fontScale="92500"/>
          </a:bodyPr>
          <a:lstStyle/>
          <a:p>
            <a:pPr marL="0" indent="0">
              <a:lnSpc>
                <a:spcPct val="107000"/>
              </a:lnSpc>
              <a:spcAft>
                <a:spcPts val="800"/>
              </a:spcAft>
              <a:buNone/>
            </a:pPr>
            <a:endParaRPr lang="en-CA" sz="2400" dirty="0">
              <a:solidFill>
                <a:srgbClr val="F03F2B"/>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CA" sz="2400" dirty="0">
                <a:solidFill>
                  <a:srgbClr val="2B3922"/>
                </a:solidFill>
                <a:effectLst/>
                <a:latin typeface="Arial" panose="020B0604020202020204" pitchFamily="34" charset="0"/>
                <a:ea typeface="Calibri" panose="020F0502020204030204" pitchFamily="34" charset="0"/>
                <a:cs typeface="Arial" panose="020B0604020202020204" pitchFamily="34" charset="0"/>
              </a:rPr>
              <a:t>Priorities are discussed within different committees and councils by interprofessional and interdisciplinary team members. </a:t>
            </a:r>
          </a:p>
          <a:p>
            <a:pPr>
              <a:lnSpc>
                <a:spcPct val="107000"/>
              </a:lnSpc>
              <a:spcAft>
                <a:spcPts val="800"/>
              </a:spcAft>
            </a:pPr>
            <a:r>
              <a:rPr lang="en-US" sz="2400" dirty="0">
                <a:solidFill>
                  <a:srgbClr val="2B3922"/>
                </a:solidFill>
                <a:effectLst/>
                <a:latin typeface="Arial" panose="020B0604020202020204" pitchFamily="34" charset="0"/>
                <a:ea typeface="Calibri" panose="020F0502020204030204" pitchFamily="34" charset="0"/>
                <a:cs typeface="Arial" panose="020B0604020202020204" pitchFamily="34" charset="0"/>
              </a:rPr>
              <a:t>These committees and councils include the Leadership Team, Resident Councils, PAC (Professional Advisory Committee)/CQI (Continuous Quality Improvement) Committee and the Board of Directors Committee, Family council if active. </a:t>
            </a:r>
          </a:p>
          <a:p>
            <a:pPr>
              <a:lnSpc>
                <a:spcPct val="107000"/>
              </a:lnSpc>
              <a:spcAft>
                <a:spcPts val="800"/>
              </a:spcAft>
            </a:pPr>
            <a:r>
              <a:rPr lang="en-US" sz="2400" dirty="0">
                <a:solidFill>
                  <a:srgbClr val="2B3922"/>
                </a:solidFill>
                <a:effectLst/>
                <a:latin typeface="Arial" panose="020B0604020202020204" pitchFamily="34" charset="0"/>
                <a:ea typeface="Calibri" panose="020F0502020204030204" pitchFamily="34" charset="0"/>
                <a:cs typeface="Arial" panose="020B0604020202020204" pitchFamily="34" charset="0"/>
              </a:rPr>
              <a:t>The process is interactive and engages different stakeholder groups. </a:t>
            </a:r>
            <a:endParaRPr lang="en-CA" sz="2400" dirty="0">
              <a:solidFill>
                <a:srgbClr val="2B3922"/>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US" sz="2400" dirty="0">
                <a:solidFill>
                  <a:srgbClr val="2B3922"/>
                </a:solidFill>
                <a:effectLst/>
                <a:latin typeface="Arial" panose="020B0604020202020204" pitchFamily="34" charset="0"/>
                <a:ea typeface="Calibri" panose="020F0502020204030204" pitchFamily="34" charset="0"/>
                <a:cs typeface="Arial" panose="020B0604020202020204" pitchFamily="34" charset="0"/>
              </a:rPr>
              <a:t>QIP targets and practice change ideas are confirmed</a:t>
            </a:r>
            <a:r>
              <a:rPr lang="en-US" dirty="0">
                <a:solidFill>
                  <a:srgbClr val="2B3922"/>
                </a:solidFill>
                <a:latin typeface="Arial" panose="020B0604020202020204" pitchFamily="34" charset="0"/>
                <a:ea typeface="Calibri" panose="020F0502020204030204" pitchFamily="34" charset="0"/>
                <a:cs typeface="Arial" panose="020B0604020202020204" pitchFamily="34" charset="0"/>
              </a:rPr>
              <a:t> by the</a:t>
            </a:r>
            <a:r>
              <a:rPr lang="en-US" sz="2400" dirty="0">
                <a:solidFill>
                  <a:srgbClr val="2B3922"/>
                </a:solidFill>
                <a:effectLst/>
                <a:latin typeface="Arial" panose="020B0604020202020204" pitchFamily="34" charset="0"/>
                <a:ea typeface="Calibri" panose="020F0502020204030204" pitchFamily="34" charset="0"/>
                <a:cs typeface="Arial" panose="020B0604020202020204" pitchFamily="34" charset="0"/>
              </a:rPr>
              <a:t> Labdara Foundation Board of Directors.</a:t>
            </a:r>
            <a:endParaRPr lang="en-CA" sz="2400" dirty="0">
              <a:solidFill>
                <a:srgbClr val="2B3922"/>
              </a:solidFill>
              <a:effectLst/>
              <a:latin typeface="Arial" panose="020B0604020202020204" pitchFamily="34" charset="0"/>
              <a:ea typeface="Calibri" panose="020F0502020204030204" pitchFamily="34" charset="0"/>
              <a:cs typeface="Arial" panose="020B0604020202020204" pitchFamily="34" charset="0"/>
            </a:endParaRPr>
          </a:p>
          <a:p>
            <a:endParaRPr lang="en-CA" dirty="0"/>
          </a:p>
        </p:txBody>
      </p:sp>
    </p:spTree>
    <p:extLst>
      <p:ext uri="{BB962C8B-B14F-4D97-AF65-F5344CB8AC3E}">
        <p14:creationId xmlns:p14="http://schemas.microsoft.com/office/powerpoint/2010/main" val="267396949"/>
      </p:ext>
    </p:extLst>
  </p:cSld>
  <p:clrMapOvr>
    <a:masterClrMapping/>
  </p:clrMapOvr>
</p:sld>
</file>

<file path=ppt/theme/theme1.xml><?xml version="1.0" encoding="utf-8"?>
<a:theme xmlns:a="http://schemas.openxmlformats.org/drawingml/2006/main" name="Berlin">
  <a:themeElements>
    <a:clrScheme name="Custom 9">
      <a:dk1>
        <a:srgbClr val="C3BFC9"/>
      </a:dk1>
      <a:lt1>
        <a:sysClr val="window" lastClr="FFFFFF"/>
      </a:lt1>
      <a:dk2>
        <a:srgbClr val="7F7F7F"/>
      </a:dk2>
      <a:lt2>
        <a:srgbClr val="DCD8DC"/>
      </a:lt2>
      <a:accent1>
        <a:srgbClr val="774595"/>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2.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TM04033917[[fn=Berlin]]</Template>
  <TotalTime>7319</TotalTime>
  <Words>2628</Words>
  <Application>Microsoft Office PowerPoint</Application>
  <PresentationFormat>Widescreen</PresentationFormat>
  <Paragraphs>214</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Arial Unicode MS</vt:lpstr>
      <vt:lpstr>Calibri</vt:lpstr>
      <vt:lpstr>Symbol</vt:lpstr>
      <vt:lpstr>Trebuchet MS</vt:lpstr>
      <vt:lpstr>Wingdings</vt:lpstr>
      <vt:lpstr>Berlin</vt:lpstr>
      <vt:lpstr>Continuous Quality Improvement Initiative Report Labdara Lithuanian Nursing Home</vt:lpstr>
      <vt:lpstr>Introduction to Labdara Lithuanian Nursing Home</vt:lpstr>
      <vt:lpstr>Quality Improvement Outcomes from 2022-23</vt:lpstr>
      <vt:lpstr>Quality Improvement Outcomes from 2022-23 Use of antipsychotic medication graph, followed by use of restraint graph</vt:lpstr>
      <vt:lpstr>  Labdara Lithuanian  Nursing Home (LLNH) is pleased to share its 2023/24 Continuous Quality Improvement Plan Report. LLNH is committed to quality improvement and is reflected in our mission and strategic plan. We will be implementing the Person and Family Centred Care Best Practice Guideline ensuring residents and their families are supported to achieve their personal goals for their health and quality of life. We also will be implementing the Best Practice Guidelines (BPG) on falls and fall prevention, Pain, as well as Palliative Approach to Care and End-of-Life Care; concentrating on improving or sustaining comfort and quality of life for the residents and their families facing a life-limiting illness. Our Palliative care approach encompasses  holistic services that meets the physical, emotional, social, cultural, spiritual and psychological needs of the resident and their family members.  Meeting the requirements of the Fixing Long Term Care Act 2021 and Ontario Regulations 246/22, respecting Residents’ Bill of Rights, maintaining an environment that supports evidence based practices and innovation remain high priorities for Labdara Lithuanian Nursing Home. Our Continuous Quality Improvement Plan is a roadmap to integrating excellent care, collaboration and enhanced quality of life for residents in our Home.   </vt:lpstr>
      <vt:lpstr>The high-level priorities for Labdara Lithuanian Nursing Home’s 2023 Continuous Quality Improvement are enhancing care outcomes and empowering frontline staff with knowledge and skill by implementing best practice guidelines as a Pre-designate Best Practice Spotlight Organization, supporting  innovation in data integration, and maintaining Resident and Family Satisfaction : </vt:lpstr>
      <vt:lpstr>QUALITY OBJECTIVES FOR 2023/24 </vt:lpstr>
      <vt:lpstr>   QIP PLANNING CYCLE AND PRIORITY SETTING PROCESS </vt:lpstr>
      <vt:lpstr>PowerPoint Presentation</vt:lpstr>
      <vt:lpstr>LABDARA LITHUANIAN NURSING HOME APPROACH TO CQI  (POLICIES, PROCEDURES AND PROTOCOLS) </vt:lpstr>
      <vt:lpstr>PowerPoint Presentation</vt:lpstr>
      <vt:lpstr>Measures includes the following types: </vt:lpstr>
      <vt:lpstr> PROCESS TO MONITOR AND MEASURE PROGRESS, IDENTIFY AND IMPLEMENT ADJUSTMENTS AND COMMUNICATE OUTCOMES </vt:lpstr>
      <vt:lpstr>At An Organizational Level</vt:lpstr>
      <vt:lpstr>Resident and Family Satisfaction Survey </vt:lpstr>
      <vt:lpstr>Labdara Lithuanian Nursing Home 2023 Resident &amp; Family Satisfaction Survey</vt:lpstr>
      <vt:lpstr>Labdara Lithuanian Nursing Home Quality Improvement Priority Indicators 2024/2025</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Cherbel</dc:creator>
  <cp:lastModifiedBy>Anna  Slawski</cp:lastModifiedBy>
  <cp:revision>45</cp:revision>
  <dcterms:created xsi:type="dcterms:W3CDTF">2022-07-11T15:52:16Z</dcterms:created>
  <dcterms:modified xsi:type="dcterms:W3CDTF">2024-03-22T23:24:34Z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